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3" r:id="rId2"/>
  </p:sldMasterIdLst>
  <p:notesMasterIdLst>
    <p:notesMasterId r:id="rId20"/>
  </p:notesMasterIdLst>
  <p:sldIdLst>
    <p:sldId id="258" r:id="rId3"/>
    <p:sldId id="260" r:id="rId4"/>
    <p:sldId id="262" r:id="rId5"/>
    <p:sldId id="264" r:id="rId6"/>
    <p:sldId id="265" r:id="rId7"/>
    <p:sldId id="266" r:id="rId8"/>
    <p:sldId id="297" r:id="rId9"/>
    <p:sldId id="271" r:id="rId10"/>
    <p:sldId id="277" r:id="rId11"/>
    <p:sldId id="279" r:id="rId12"/>
    <p:sldId id="283" r:id="rId13"/>
    <p:sldId id="307" r:id="rId14"/>
    <p:sldId id="282" r:id="rId15"/>
    <p:sldId id="304" r:id="rId16"/>
    <p:sldId id="305" r:id="rId17"/>
    <p:sldId id="290" r:id="rId18"/>
    <p:sldId id="293" r:id="rId19"/>
  </p:sldIdLst>
  <p:sldSz cx="9144000" cy="6858000" type="screen4x3"/>
  <p:notesSz cx="6858000" cy="9144000"/>
  <p:custDataLst>
    <p:tags r:id="rId21"/>
  </p:custDataLst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206" y="2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tags" Target="tags/tag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C5BAA29-7C8B-4D66-B902-4B3D0B3723DF}" type="datetimeFigureOut">
              <a:rPr lang="ru-RU" smtClean="0"/>
              <a:t>24.12.2024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C14F777-82D6-44B4-AB78-53FC827CD3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454445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17A1D20-9B47-46FF-9C65-DDD76CB83E16}" type="slidenum">
              <a:rPr lang="en-US"/>
              <a:t>16</a:t>
            </a:fld>
            <a:endParaRPr lang="en-US"/>
          </a:p>
        </p:txBody>
      </p:sp>
      <p:sp>
        <p:nvSpPr>
          <p:cNvPr id="18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ru-RU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2D039B4-C6C9-4014-983E-700A81EF04D8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24.12.2024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84D528A-13F1-4C46-80B6-D667B8A30BE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4BF9F7F-5352-40D1-BD8E-9BA614EAEF03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24.12.2024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51B9D75-5F4A-4397-B546-220AD97F79BF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EBA8855-9A38-465B-8435-939E589A421F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24.12.2024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4C72D64-D744-4C39-9201-9AD5484F5362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lipArtAndTx">
  <p:cSld name="Title, Clip Ar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lipArt Placeholder 2"/>
          <p:cNvSpPr>
            <a:spLocks noGrp="1"/>
          </p:cNvSpPr>
          <p:nvPr>
            <p:ph type="clipArt" sz="half" idx="1"/>
          </p:nvPr>
        </p:nvSpPr>
        <p:spPr>
          <a:xfrm>
            <a:off x="457200" y="1447800"/>
            <a:ext cx="4038600" cy="4525963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48200" y="14478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2DD1A9A-678A-4C87-8F5E-A6B45309630A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2D039B4-C6C9-4014-983E-700A81EF04D8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24.12.2024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84D528A-13F1-4C46-80B6-D667B8A30BE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87B773A-858B-4ACA-997D-B254E956228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24.12.2024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F01C146-BA75-4B7B-86BB-71441EB82E59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FB9DAFD-1D76-42C4-857E-A7DE42CCB818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24.12.2024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CA0668C-9557-4892-BC2C-42735A645FA7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69D4239-3145-4FE3-9BF4-6D02C9016048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24.12.2024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B5385EA-A441-4493-BEC5-677137EACE6B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FA360F8-2D34-45AE-9C30-B2BC02A8A8F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24.12.2024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A0B466D-0730-4723-A816-856EBD3CB1D7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B5A5BF8-CEFF-4498-9E5B-0659B1BEA14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24.12.2024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F6411B1-DBE8-4504-9E58-03DE57CD9BBE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7952A29-64BE-47EC-A752-C8237B6688A4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24.12.2024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57791E-071A-435A-9D78-115F50E04F63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87B773A-858B-4ACA-997D-B254E956228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24.12.2024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F01C146-BA75-4B7B-86BB-71441EB82E59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70AE6D3-526A-4EA5-9047-E4221578B1B7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24.12.2024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13A9D2F-F98D-4F0F-8F02-8D6D8CF8A867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859C37D-6148-4073-A707-89C011CF4259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24.12.2024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6DF4AC6-615E-4D93-8FB4-7688C78EC8AE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4BF9F7F-5352-40D1-BD8E-9BA614EAEF03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24.12.2024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51B9D75-5F4A-4397-B546-220AD97F79BF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EBA8855-9A38-465B-8435-939E589A421F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24.12.2024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4C72D64-D744-4C39-9201-9AD5484F5362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FB9DAFD-1D76-42C4-857E-A7DE42CCB818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24.12.2024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CA0668C-9557-4892-BC2C-42735A645FA7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69D4239-3145-4FE3-9BF4-6D02C9016048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24.12.2024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B5385EA-A441-4493-BEC5-677137EACE6B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FA360F8-2D34-45AE-9C30-B2BC02A8A8F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24.12.2024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A0B466D-0730-4723-A816-856EBD3CB1D7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B5A5BF8-CEFF-4498-9E5B-0659B1BEA14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24.12.2024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F6411B1-DBE8-4504-9E58-03DE57CD9BBE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7952A29-64BE-47EC-A752-C8237B6688A4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24.12.2024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57791E-071A-435A-9D78-115F50E04F63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70AE6D3-526A-4EA5-9047-E4221578B1B7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24.12.2024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13A9D2F-F98D-4F0F-8F02-8D6D8CF8A867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859C37D-6148-4073-A707-89C011CF4259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24.12.2024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6DF4AC6-615E-4D93-8FB4-7688C78EC8AE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A9B792C-5FB1-435C-9C95-B405F1DDDF59}" type="datetimeFigureOut">
              <a:rPr lang="ru-RU" smtClean="0">
                <a:solidFill>
                  <a:prstClr val="black">
                    <a:tint val="75000"/>
                  </a:prstClr>
                </a:solidFill>
                <a:latin typeface="Arial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24.12.2024</a:t>
            </a:fld>
            <a:endParaRPr lang="ru-RU">
              <a:solidFill>
                <a:prstClr val="black">
                  <a:tint val="75000"/>
                </a:prstClr>
              </a:solidFill>
              <a:latin typeface="Arial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prstClr val="black">
                  <a:tint val="75000"/>
                </a:prstClr>
              </a:solidFill>
              <a:latin typeface="Arial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B1530D3-511C-4B54-ADD1-26E4A84C0433}" type="slidenum">
              <a:rPr lang="ru-RU" smtClean="0">
                <a:solidFill>
                  <a:prstClr val="black">
                    <a:tint val="75000"/>
                  </a:prstClr>
                </a:solidFill>
                <a:latin typeface="Arial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  <a:latin typeface="Arial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ransition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A9B792C-5FB1-435C-9C95-B405F1DDDF59}" type="datetimeFigureOut">
              <a:rPr lang="ru-RU" smtClean="0">
                <a:solidFill>
                  <a:prstClr val="black">
                    <a:tint val="75000"/>
                  </a:prstClr>
                </a:solidFill>
                <a:latin typeface="Arial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24.12.2024</a:t>
            </a:fld>
            <a:endParaRPr lang="ru-RU">
              <a:solidFill>
                <a:prstClr val="black">
                  <a:tint val="75000"/>
                </a:prstClr>
              </a:solidFill>
              <a:latin typeface="Arial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prstClr val="black">
                  <a:tint val="75000"/>
                </a:prstClr>
              </a:solidFill>
              <a:latin typeface="Arial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B1530D3-511C-4B54-ADD1-26E4A84C0433}" type="slidenum">
              <a:rPr lang="ru-RU" smtClean="0">
                <a:solidFill>
                  <a:prstClr val="black">
                    <a:tint val="75000"/>
                  </a:prstClr>
                </a:solidFill>
                <a:latin typeface="Arial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  <a:latin typeface="Arial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</p:sldLayoutIdLst>
  <p:transition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Заголовок 1"/>
          <p:cNvSpPr>
            <a:spLocks noGrp="1"/>
          </p:cNvSpPr>
          <p:nvPr>
            <p:ph type="ctrTitle" idx="4294967295"/>
          </p:nvPr>
        </p:nvSpPr>
        <p:spPr>
          <a:xfrm>
            <a:off x="1785938" y="3887788"/>
            <a:ext cx="7358062" cy="1470025"/>
          </a:xfrm>
        </p:spPr>
        <p:txBody>
          <a:bodyPr>
            <a:normAutofit fontScale="90000"/>
          </a:bodyPr>
          <a:lstStyle/>
          <a:p>
            <a:r>
              <a:rPr lang="ru-RU" sz="5400" b="1" i="1" smtClean="0"/>
              <a:t>Методы и приемы формирующего оценивания</a:t>
            </a:r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27088" y="404813"/>
            <a:ext cx="7921625" cy="576262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t">
            <a:normAutofit/>
          </a:bodyPr>
          <a:lstStyle/>
          <a:p>
            <a:pPr eaLnBrk="1" fontAlgn="auto" hangingPunct="1">
              <a:spcAft>
                <a:spcPct val="0"/>
              </a:spcAft>
              <a:defRPr/>
            </a:pPr>
            <a:r>
              <a:rPr lang="ru-RU" sz="2800" dirty="0" smtClean="0">
                <a:latin typeface="Arial Black" pitchFamily="34" charset="0"/>
              </a:rPr>
              <a:t>Приёмы формирующего оценивания</a:t>
            </a:r>
            <a:endParaRPr lang="ru-RU" sz="2800" dirty="0">
              <a:latin typeface="Arial Black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11188" y="1268413"/>
            <a:ext cx="8137525" cy="5018087"/>
          </a:xfr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>
            <a:normAutofit fontScale="92500"/>
          </a:bodyPr>
          <a:lstStyle/>
          <a:p>
            <a:pPr algn="just">
              <a:defRPr/>
            </a:pPr>
            <a:r>
              <a:rPr lang="ru-RU" sz="2400" b="1" dirty="0" smtClean="0">
                <a:solidFill>
                  <a:schemeClr val="tx1"/>
                </a:solidFill>
              </a:rPr>
              <a:t> Одноминутное эссе</a:t>
            </a:r>
            <a:r>
              <a:rPr lang="ru-RU" sz="2400" dirty="0" smtClean="0">
                <a:solidFill>
                  <a:schemeClr val="tx1"/>
                </a:solidFill>
              </a:rPr>
              <a:t> – это техника, которая используется педагогом с целью предоставления обучающимся обратной связи о том, что они узнали по теме. Для написания одноминутного эссе педагог может задать следующие вопросы:</a:t>
            </a:r>
          </a:p>
          <a:p>
            <a:pPr algn="just">
              <a:defRPr/>
            </a:pPr>
            <a:r>
              <a:rPr lang="ru-RU" sz="2400" dirty="0" smtClean="0">
                <a:solidFill>
                  <a:schemeClr val="tx1"/>
                </a:solidFill>
              </a:rPr>
              <a:t></a:t>
            </a:r>
            <a:r>
              <a:rPr lang="ru-RU" sz="2400" b="1" i="1" dirty="0" smtClean="0">
                <a:solidFill>
                  <a:schemeClr val="tx1"/>
                </a:solidFill>
              </a:rPr>
              <a:t>. Что самое главное ты узнал сегодня?</a:t>
            </a:r>
          </a:p>
          <a:p>
            <a:pPr algn="just">
              <a:defRPr/>
            </a:pPr>
            <a:r>
              <a:rPr lang="ru-RU" sz="2400" dirty="0" smtClean="0">
                <a:solidFill>
                  <a:schemeClr val="tx1"/>
                </a:solidFill>
              </a:rPr>
              <a:t></a:t>
            </a:r>
            <a:r>
              <a:rPr lang="ru-RU" sz="2400" b="1" i="1" dirty="0" smtClean="0">
                <a:solidFill>
                  <a:schemeClr val="tx1"/>
                </a:solidFill>
              </a:rPr>
              <a:t>. Какие вопросы остались для тебя непонятными?</a:t>
            </a:r>
          </a:p>
          <a:p>
            <a:pPr algn="just">
              <a:defRPr/>
            </a:pPr>
            <a:r>
              <a:rPr lang="ru-RU" sz="2400" dirty="0" smtClean="0">
                <a:solidFill>
                  <a:schemeClr val="tx1"/>
                </a:solidFill>
              </a:rPr>
              <a:t>В зависимости от обучающей среды и формата одноминутное эссе может быть использовано по-разному:</a:t>
            </a:r>
          </a:p>
          <a:p>
            <a:pPr algn="just">
              <a:defRPr/>
            </a:pPr>
            <a:r>
              <a:rPr lang="ru-RU" sz="2400" dirty="0" smtClean="0">
                <a:solidFill>
                  <a:schemeClr val="tx1"/>
                </a:solidFill>
              </a:rPr>
              <a:t></a:t>
            </a:r>
            <a:r>
              <a:rPr lang="ru-RU" sz="2400" b="1" i="1" dirty="0" smtClean="0">
                <a:solidFill>
                  <a:schemeClr val="tx1"/>
                </a:solidFill>
              </a:rPr>
              <a:t>. во время занятия: занятие разбивается на несколько этапов, отслеживается поэтапное усвоение материала учащимися.</a:t>
            </a:r>
          </a:p>
          <a:p>
            <a:pPr algn="just">
              <a:defRPr/>
            </a:pPr>
            <a:r>
              <a:rPr lang="ru-RU" sz="2400" dirty="0" smtClean="0">
                <a:solidFill>
                  <a:schemeClr val="tx1"/>
                </a:solidFill>
              </a:rPr>
              <a:t></a:t>
            </a:r>
            <a:r>
              <a:rPr lang="ru-RU" sz="2400" b="1" i="1" dirty="0" smtClean="0">
                <a:solidFill>
                  <a:schemeClr val="tx1"/>
                </a:solidFill>
              </a:rPr>
              <a:t>. в конце занятия, чтобы проинформировать учащихся о том, что они будут делать на следующем уроке.</a:t>
            </a:r>
            <a:endParaRPr lang="ru-RU" sz="2400" dirty="0" smtClean="0">
              <a:solidFill>
                <a:schemeClr val="tx1"/>
              </a:solidFill>
            </a:endParaRPr>
          </a:p>
          <a:p>
            <a:pPr algn="just">
              <a:defRPr/>
            </a:pPr>
            <a:endParaRPr lang="ru-RU" sz="2400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27088" y="404813"/>
            <a:ext cx="7921625" cy="576262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t">
            <a:normAutofit/>
          </a:bodyPr>
          <a:lstStyle/>
          <a:p>
            <a:pPr eaLnBrk="1" fontAlgn="auto" hangingPunct="1">
              <a:spcAft>
                <a:spcPct val="0"/>
              </a:spcAft>
              <a:defRPr/>
            </a:pPr>
            <a:r>
              <a:rPr lang="ru-RU" sz="2800" dirty="0" smtClean="0">
                <a:latin typeface="Arial Black" pitchFamily="34" charset="0"/>
              </a:rPr>
              <a:t>Приёмы формирующего оценивания</a:t>
            </a:r>
            <a:endParaRPr lang="ru-RU" sz="2800" dirty="0">
              <a:latin typeface="Arial Black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11188" y="1268413"/>
            <a:ext cx="8137525" cy="5018087"/>
          </a:xfr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>
            <a:normAutofit/>
          </a:bodyPr>
          <a:lstStyle/>
          <a:p>
            <a:pPr algn="just">
              <a:defRPr/>
            </a:pPr>
            <a:r>
              <a:rPr lang="ru-RU" sz="2400" b="1" dirty="0" smtClean="0">
                <a:solidFill>
                  <a:schemeClr val="tx1"/>
                </a:solidFill>
              </a:rPr>
              <a:t> «Вопросник» </a:t>
            </a:r>
            <a:r>
              <a:rPr lang="ru-RU" sz="2400" dirty="0" smtClean="0">
                <a:solidFill>
                  <a:schemeClr val="tx1"/>
                </a:solidFill>
              </a:rPr>
              <a:t>(подведение итога)</a:t>
            </a:r>
          </a:p>
          <a:p>
            <a:pPr algn="just">
              <a:defRPr/>
            </a:pPr>
            <a:r>
              <a:rPr lang="ru-RU" sz="2400" dirty="0" smtClean="0">
                <a:solidFill>
                  <a:schemeClr val="tx1"/>
                </a:solidFill>
              </a:rPr>
              <a:t>Групповая работа</a:t>
            </a:r>
          </a:p>
          <a:p>
            <a:pPr algn="just">
              <a:defRPr/>
            </a:pPr>
            <a:r>
              <a:rPr lang="ru-RU" sz="2400" dirty="0" smtClean="0">
                <a:solidFill>
                  <a:schemeClr val="tx1"/>
                </a:solidFill>
              </a:rPr>
              <a:t>На стол каждой группы кладутся карточки с вопросами: </a:t>
            </a:r>
          </a:p>
          <a:p>
            <a:pPr algn="just">
              <a:defRPr/>
            </a:pPr>
            <a:r>
              <a:rPr lang="ru-RU" sz="2400" dirty="0" smtClean="0">
                <a:solidFill>
                  <a:schemeClr val="tx1"/>
                </a:solidFill>
              </a:rPr>
              <a:t>«Что нового вы сегодня узнали?», </a:t>
            </a:r>
          </a:p>
          <a:p>
            <a:pPr algn="just">
              <a:defRPr/>
            </a:pPr>
            <a:r>
              <a:rPr lang="ru-RU" sz="2400" dirty="0" smtClean="0">
                <a:solidFill>
                  <a:schemeClr val="tx1"/>
                </a:solidFill>
              </a:rPr>
              <a:t>«Какая информация была наиболее интересной?», </a:t>
            </a:r>
          </a:p>
          <a:p>
            <a:pPr algn="just">
              <a:defRPr/>
            </a:pPr>
            <a:r>
              <a:rPr lang="ru-RU" sz="2400" dirty="0" smtClean="0">
                <a:solidFill>
                  <a:schemeClr val="tx1"/>
                </a:solidFill>
              </a:rPr>
              <a:t>«Что было трудным?», </a:t>
            </a:r>
          </a:p>
          <a:p>
            <a:pPr algn="just">
              <a:defRPr/>
            </a:pPr>
            <a:r>
              <a:rPr lang="ru-RU" sz="2400" dirty="0" smtClean="0">
                <a:solidFill>
                  <a:schemeClr val="tx1"/>
                </a:solidFill>
              </a:rPr>
              <a:t>«Что мешало работе и почему?» </a:t>
            </a:r>
          </a:p>
          <a:p>
            <a:pPr algn="just">
              <a:defRPr/>
            </a:pPr>
            <a:r>
              <a:rPr lang="ru-RU" sz="2400" dirty="0" smtClean="0">
                <a:solidFill>
                  <a:schemeClr val="tx1"/>
                </a:solidFill>
              </a:rPr>
              <a:t>Каждый из участников группы выбирает только один вопрос и на небольшом листе бумаги пишет ответ. </a:t>
            </a:r>
          </a:p>
          <a:p>
            <a:pPr algn="just">
              <a:defRPr/>
            </a:pPr>
            <a:endParaRPr lang="ru-RU" sz="2400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43608" y="612845"/>
            <a:ext cx="7128792" cy="5693866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r>
              <a:rPr lang="ru-RU" sz="2400" b="1" dirty="0" smtClean="0"/>
              <a:t>       </a:t>
            </a:r>
            <a:r>
              <a:rPr lang="ru-RU" sz="2400" b="1" dirty="0" smtClean="0">
                <a:latin typeface="Arial Black" pitchFamily="34" charset="0"/>
              </a:rPr>
              <a:t>Примеры </a:t>
            </a:r>
            <a:r>
              <a:rPr lang="ru-RU" sz="2400" b="1" dirty="0">
                <a:latin typeface="Arial Black" pitchFamily="34" charset="0"/>
              </a:rPr>
              <a:t>организации оценивания </a:t>
            </a:r>
            <a:r>
              <a:rPr lang="ru-RU" sz="2400" b="1" dirty="0" smtClean="0">
                <a:latin typeface="Arial Black" pitchFamily="34" charset="0"/>
              </a:rPr>
              <a:t>в</a:t>
            </a:r>
          </a:p>
          <a:p>
            <a:r>
              <a:rPr lang="ru-RU" sz="2400" b="1" dirty="0">
                <a:latin typeface="Arial Black" pitchFamily="34" charset="0"/>
              </a:rPr>
              <a:t> </a:t>
            </a:r>
            <a:r>
              <a:rPr lang="ru-RU" sz="2400" b="1" dirty="0" smtClean="0">
                <a:latin typeface="Arial Black" pitchFamily="34" charset="0"/>
              </a:rPr>
              <a:t>            форме «</a:t>
            </a:r>
            <a:r>
              <a:rPr lang="ru-RU" sz="2400" b="1" dirty="0">
                <a:latin typeface="Arial Black" pitchFamily="34" charset="0"/>
              </a:rPr>
              <a:t>Самооценка</a:t>
            </a:r>
            <a:r>
              <a:rPr lang="ru-RU" sz="2400" b="1" dirty="0" smtClean="0">
                <a:latin typeface="Arial Black" pitchFamily="34" charset="0"/>
              </a:rPr>
              <a:t>»</a:t>
            </a:r>
            <a:endParaRPr lang="ru-RU" sz="2400" dirty="0">
              <a:latin typeface="Arial Black" pitchFamily="34" charset="0"/>
            </a:endParaRPr>
          </a:p>
          <a:p>
            <a:r>
              <a:rPr lang="ru-RU" sz="2800" b="1" dirty="0" smtClean="0"/>
              <a:t> Маршрутная </a:t>
            </a:r>
            <a:r>
              <a:rPr lang="ru-RU" sz="2800" b="1" dirty="0"/>
              <a:t>книжка обучающегося </a:t>
            </a:r>
            <a:r>
              <a:rPr lang="ru-RU" sz="2800" b="1" dirty="0" smtClean="0"/>
              <a:t>   </a:t>
            </a:r>
          </a:p>
          <a:p>
            <a:r>
              <a:rPr lang="ru-RU" sz="2800" b="1" dirty="0"/>
              <a:t> </a:t>
            </a:r>
            <a:r>
              <a:rPr lang="ru-RU" sz="2800" b="1" dirty="0" smtClean="0"/>
              <a:t>                       объединения</a:t>
            </a:r>
            <a:endParaRPr lang="ru-RU" sz="2800" dirty="0"/>
          </a:p>
          <a:p>
            <a:r>
              <a:rPr lang="ru-RU" sz="2000" dirty="0" smtClean="0"/>
              <a:t>Книжка </a:t>
            </a:r>
            <a:r>
              <a:rPr lang="ru-RU" sz="2000" dirty="0"/>
              <a:t>заполняется обучающимся за определенный период обучения (неделя, месяц, четверть) – это своеобразный дневник – самоанализ, самооценка </a:t>
            </a:r>
            <a:r>
              <a:rPr lang="ru-RU" sz="2000" dirty="0" smtClean="0"/>
              <a:t>обучающегося, </a:t>
            </a:r>
            <a:r>
              <a:rPr lang="ru-RU" sz="2000" dirty="0"/>
              <a:t>его конкретные цели и задачи, рассуждения о творческих достижениях и проблемах, эмоциональное настроение в процессе обучения, а также оценка учебной деятельности обучающегося данная педагогом, с комментариями и выводами.  </a:t>
            </a:r>
            <a:endParaRPr lang="ru-RU" sz="2000" dirty="0" smtClean="0"/>
          </a:p>
          <a:p>
            <a:endParaRPr lang="ru-RU" sz="2000" dirty="0"/>
          </a:p>
          <a:p>
            <a:r>
              <a:rPr lang="ru-RU" sz="2000" dirty="0"/>
              <a:t>С помощью «Маршрутной книжки» фиксируются и отслеживаются результаты, достижения обучающегося за заданный период обучения, выстраиваясь в перспективную траекторию личностного развития и самосовершенствования. </a:t>
            </a:r>
          </a:p>
        </p:txBody>
      </p:sp>
    </p:spTree>
    <p:extLst>
      <p:ext uri="{BB962C8B-B14F-4D97-AF65-F5344CB8AC3E}">
        <p14:creationId xmlns:p14="http://schemas.microsoft.com/office/powerpoint/2010/main" val="2002038349"/>
      </p:ext>
    </p:extLst>
  </p:cSld>
  <p:clrMapOvr>
    <a:masterClrMapping/>
  </p:clrMapOvr>
  <p:transition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4">
              <a:lumMod val="40000"/>
              <a:lumOff val="60000"/>
            </a:schemeClr>
          </a:solidFill>
        </p:spPr>
        <p:txBody>
          <a:bodyPr>
            <a:normAutofit fontScale="90000"/>
          </a:bodyPr>
          <a:lstStyle/>
          <a:p>
            <a:r>
              <a:rPr lang="ru-RU" b="1" dirty="0" smtClean="0"/>
              <a:t> </a:t>
            </a:r>
            <a:r>
              <a:rPr lang="ru-RU" sz="3600" b="1" dirty="0" smtClean="0"/>
              <a:t>«Недельные отчёты»</a:t>
            </a:r>
            <a:br>
              <a:rPr lang="ru-RU" sz="3600" b="1" dirty="0" smtClean="0"/>
            </a:br>
            <a:endParaRPr lang="ru-RU" sz="3600" dirty="0" smtClean="0"/>
          </a:p>
        </p:txBody>
      </p:sp>
      <p:sp>
        <p:nvSpPr>
          <p:cNvPr id="36867" name="Содержимое 2"/>
          <p:cNvSpPr>
            <a:spLocks noGrp="1"/>
          </p:cNvSpPr>
          <p:nvPr>
            <p:ph idx="1"/>
          </p:nvPr>
        </p:nvSpPr>
        <p:spPr>
          <a:solidFill>
            <a:schemeClr val="accent4">
              <a:lumMod val="40000"/>
              <a:lumOff val="60000"/>
            </a:schemeClr>
          </a:solidFill>
        </p:spPr>
        <p:txBody>
          <a:bodyPr/>
          <a:lstStyle/>
          <a:p>
            <a:r>
              <a:rPr lang="ru-RU" dirty="0" smtClean="0"/>
              <a:t> </a:t>
            </a:r>
            <a:r>
              <a:rPr lang="ru-RU" b="1" dirty="0" smtClean="0"/>
              <a:t>Чему я научился за эту неделю?</a:t>
            </a:r>
          </a:p>
          <a:p>
            <a:r>
              <a:rPr lang="ru-RU" dirty="0" smtClean="0"/>
              <a:t> </a:t>
            </a:r>
            <a:r>
              <a:rPr lang="ru-RU" b="1" dirty="0" smtClean="0"/>
              <a:t>Какие вопросы остались для меня</a:t>
            </a:r>
          </a:p>
          <a:p>
            <a:pPr>
              <a:buFont typeface="Arial"/>
              <a:buNone/>
            </a:pPr>
            <a:r>
              <a:rPr lang="ru-RU" b="1" dirty="0" smtClean="0"/>
              <a:t>     неясными?</a:t>
            </a:r>
          </a:p>
          <a:p>
            <a:r>
              <a:rPr lang="ru-RU" dirty="0" smtClean="0"/>
              <a:t> </a:t>
            </a:r>
            <a:r>
              <a:rPr lang="ru-RU" b="1" dirty="0" smtClean="0"/>
              <a:t>Какие вопросы я задал бы обучающимся,</a:t>
            </a:r>
          </a:p>
          <a:p>
            <a:pPr>
              <a:buFont typeface="Arial"/>
              <a:buNone/>
            </a:pPr>
            <a:r>
              <a:rPr lang="ru-RU" b="1" dirty="0" smtClean="0"/>
              <a:t>     если бы я был педагогам, чтобы</a:t>
            </a:r>
          </a:p>
          <a:p>
            <a:pPr>
              <a:buFont typeface="Arial"/>
              <a:buNone/>
            </a:pPr>
            <a:r>
              <a:rPr lang="ru-RU" b="1" dirty="0" smtClean="0"/>
              <a:t>     проверить, поняли ли они материал?</a:t>
            </a:r>
            <a:endParaRPr lang="ru-RU" dirty="0" smtClean="0"/>
          </a:p>
        </p:txBody>
      </p:sp>
    </p:spTree>
  </p:cSld>
  <p:clrMapOvr>
    <a:masterClrMapping/>
  </p:clrMapOvr>
  <p:transition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59316" y="401072"/>
            <a:ext cx="8208912" cy="5847755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r>
              <a:rPr lang="ru-RU" sz="2800" b="1" dirty="0" smtClean="0"/>
              <a:t>     </a:t>
            </a:r>
            <a:r>
              <a:rPr lang="ru-RU" sz="2800" b="1" dirty="0" smtClean="0">
                <a:latin typeface="Arial Black" pitchFamily="34" charset="0"/>
              </a:rPr>
              <a:t>Одной из форм </a:t>
            </a:r>
            <a:r>
              <a:rPr lang="ru-RU" sz="2800" b="1" dirty="0">
                <a:latin typeface="Arial Black" pitchFamily="34" charset="0"/>
              </a:rPr>
              <a:t>оценивания может </a:t>
            </a:r>
            <a:endParaRPr lang="ru-RU" sz="2800" b="1" dirty="0" smtClean="0">
              <a:latin typeface="Arial Black" pitchFamily="34" charset="0"/>
            </a:endParaRPr>
          </a:p>
          <a:p>
            <a:r>
              <a:rPr lang="ru-RU" sz="2800" b="1" dirty="0">
                <a:latin typeface="Arial Black" pitchFamily="34" charset="0"/>
              </a:rPr>
              <a:t> </a:t>
            </a:r>
            <a:r>
              <a:rPr lang="ru-RU" sz="2800" b="1" dirty="0" smtClean="0">
                <a:latin typeface="Arial Black" pitchFamily="34" charset="0"/>
              </a:rPr>
              <a:t>             служить портфолио</a:t>
            </a:r>
            <a:endParaRPr lang="ru-RU" sz="2800" b="1" dirty="0">
              <a:latin typeface="Arial Black" pitchFamily="34" charset="0"/>
            </a:endParaRPr>
          </a:p>
          <a:p>
            <a:r>
              <a:rPr lang="ru-RU" sz="2000" b="1" dirty="0"/>
              <a:t>В зависимости от цели, которая отражает результат, ради которого собирается портфолио, выделяют</a:t>
            </a:r>
            <a:r>
              <a:rPr lang="ru-RU" sz="2000" b="1" dirty="0" smtClean="0"/>
              <a:t>:</a:t>
            </a:r>
            <a:endParaRPr lang="ru-RU" sz="2000" b="1" dirty="0"/>
          </a:p>
          <a:p>
            <a:pPr lvl="0"/>
            <a:r>
              <a:rPr lang="ru-RU" sz="2000" dirty="0" smtClean="0"/>
              <a:t>* портфолио-собственность </a:t>
            </a:r>
            <a:r>
              <a:rPr lang="ru-RU" sz="2000" dirty="0"/>
              <a:t>(собирается для себя);</a:t>
            </a:r>
          </a:p>
          <a:p>
            <a:pPr lvl="0"/>
            <a:r>
              <a:rPr lang="ru-RU" sz="2000" dirty="0" smtClean="0"/>
              <a:t>* портфолио-отчет </a:t>
            </a:r>
            <a:r>
              <a:rPr lang="ru-RU" sz="2000" dirty="0"/>
              <a:t>(собирается для педагога).</a:t>
            </a:r>
          </a:p>
          <a:p>
            <a:r>
              <a:rPr lang="ru-RU" sz="2000" b="1" dirty="0"/>
              <a:t>В зависимости от содержания выделяют</a:t>
            </a:r>
            <a:r>
              <a:rPr lang="ru-RU" sz="2000" b="1" dirty="0" smtClean="0"/>
              <a:t>:</a:t>
            </a:r>
            <a:endParaRPr lang="ru-RU" sz="2000" b="1" dirty="0"/>
          </a:p>
          <a:p>
            <a:pPr lvl="0"/>
            <a:r>
              <a:rPr lang="ru-RU" sz="2000" dirty="0" smtClean="0"/>
              <a:t>* портфолио </a:t>
            </a:r>
            <a:r>
              <a:rPr lang="ru-RU" sz="2000" dirty="0"/>
              <a:t>достижений: включает в себя лучшие результаты работы обучающегося;</a:t>
            </a:r>
          </a:p>
          <a:p>
            <a:pPr lvl="0"/>
            <a:r>
              <a:rPr lang="ru-RU" sz="2000" dirty="0" smtClean="0"/>
              <a:t>* рефлексивный </a:t>
            </a:r>
            <a:r>
              <a:rPr lang="ru-RU" sz="2000" dirty="0"/>
              <a:t>портфолио: включает в себя материалы и самооценку достижения целей, особенностей хода и качества работы с различными источниками информации, ощущений, размышлений, впечатлений;</a:t>
            </a:r>
          </a:p>
          <a:p>
            <a:pPr lvl="0"/>
            <a:r>
              <a:rPr lang="ru-RU" sz="2000" dirty="0" smtClean="0"/>
              <a:t>* проблемно-ориентированный </a:t>
            </a:r>
            <a:r>
              <a:rPr lang="ru-RU" sz="2000" dirty="0"/>
              <a:t>портфолио: включает все материалы, отражающие цели, процесс и результат решения какой-либо проблемы;</a:t>
            </a:r>
          </a:p>
          <a:p>
            <a:pPr lvl="0"/>
            <a:r>
              <a:rPr lang="ru-RU" sz="2000" dirty="0" smtClean="0"/>
              <a:t>* тематический </a:t>
            </a:r>
            <a:r>
              <a:rPr lang="ru-RU" sz="2000" dirty="0"/>
              <a:t>портфолио: включает материалы, отражающие работу обучающегося в рамках той или иной темы.</a:t>
            </a:r>
          </a:p>
          <a:p>
            <a:r>
              <a:rPr lang="ru-RU" sz="2000" dirty="0" smtClean="0"/>
              <a:t>  </a:t>
            </a:r>
            <a:endParaRPr lang="ru-RU" sz="2000" dirty="0"/>
          </a:p>
          <a:p>
            <a:r>
              <a:rPr lang="ru-RU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1462820032"/>
      </p:ext>
    </p:extLst>
  </p:cSld>
  <p:clrMapOvr>
    <a:masterClrMapping/>
  </p:clrMapOvr>
  <p:transition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39552" y="751344"/>
            <a:ext cx="7326560" cy="5724644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r>
              <a:rPr lang="ru-RU" sz="2000" b="1" dirty="0" smtClean="0">
                <a:latin typeface="Arial Black" pitchFamily="34" charset="0"/>
              </a:rPr>
              <a:t>   </a:t>
            </a:r>
            <a:r>
              <a:rPr lang="ru-RU" sz="2400" b="1" dirty="0" smtClean="0">
                <a:latin typeface="Arial Black" pitchFamily="34" charset="0"/>
              </a:rPr>
              <a:t>Примеры </a:t>
            </a:r>
            <a:r>
              <a:rPr lang="ru-RU" sz="2400" b="1" dirty="0">
                <a:latin typeface="Arial Black" pitchFamily="34" charset="0"/>
              </a:rPr>
              <a:t>организации оценивания в </a:t>
            </a:r>
            <a:endParaRPr lang="ru-RU" sz="2400" b="1" dirty="0" smtClean="0">
              <a:latin typeface="Arial Black" pitchFamily="34" charset="0"/>
            </a:endParaRPr>
          </a:p>
          <a:p>
            <a:r>
              <a:rPr lang="ru-RU" sz="2400" b="1" dirty="0">
                <a:latin typeface="Arial Black" pitchFamily="34" charset="0"/>
              </a:rPr>
              <a:t> </a:t>
            </a:r>
            <a:r>
              <a:rPr lang="ru-RU" sz="2400" b="1" dirty="0" smtClean="0">
                <a:latin typeface="Arial Black" pitchFamily="34" charset="0"/>
              </a:rPr>
              <a:t>                форме   «</a:t>
            </a:r>
            <a:r>
              <a:rPr lang="ru-RU" sz="2400" b="1" dirty="0">
                <a:latin typeface="Arial Black" pitchFamily="34" charset="0"/>
              </a:rPr>
              <a:t>Рефлексия</a:t>
            </a:r>
            <a:r>
              <a:rPr lang="ru-RU" sz="2400" b="1" dirty="0" smtClean="0">
                <a:latin typeface="Arial Black" pitchFamily="34" charset="0"/>
              </a:rPr>
              <a:t>»</a:t>
            </a:r>
          </a:p>
          <a:p>
            <a:endParaRPr lang="ru-RU" sz="2000" dirty="0">
              <a:latin typeface="Arial Black" pitchFamily="34" charset="0"/>
            </a:endParaRPr>
          </a:p>
          <a:p>
            <a:r>
              <a:rPr lang="ru-RU" sz="2000" b="1" dirty="0" smtClean="0"/>
              <a:t>Приемы </a:t>
            </a:r>
            <a:r>
              <a:rPr lang="ru-RU" sz="2000" b="1" dirty="0"/>
              <a:t>рефлексии </a:t>
            </a:r>
            <a:endParaRPr lang="ru-RU" sz="2000" b="1" dirty="0" smtClean="0"/>
          </a:p>
          <a:p>
            <a:r>
              <a:rPr lang="ru-RU" sz="2000" b="1" dirty="0" smtClean="0"/>
              <a:t>«</a:t>
            </a:r>
            <a:r>
              <a:rPr lang="ru-RU" sz="2000" b="1" dirty="0"/>
              <a:t>Вопрос себе»</a:t>
            </a:r>
            <a:endParaRPr lang="ru-RU" sz="2000" dirty="0"/>
          </a:p>
          <a:p>
            <a:r>
              <a:rPr lang="ru-RU" sz="2000" dirty="0"/>
              <a:t>На определенных этапах выполнения задания обучающемуся предоставляется возможность задать себе вопрос: «Почему я понял именно так и у меня не получилось?» - глагол к отступлению. «Что я сделал не так и как можно все исправить?» - шаг к коррекции и т.д</a:t>
            </a:r>
            <a:r>
              <a:rPr lang="ru-RU" sz="2000" dirty="0" smtClean="0"/>
              <a:t>.</a:t>
            </a:r>
          </a:p>
          <a:p>
            <a:endParaRPr lang="ru-RU" sz="2000" dirty="0"/>
          </a:p>
          <a:p>
            <a:r>
              <a:rPr lang="ru-RU" sz="2000" b="1" dirty="0"/>
              <a:t>«Солнце»</a:t>
            </a:r>
            <a:endParaRPr lang="ru-RU" sz="2000" dirty="0"/>
          </a:p>
          <a:p>
            <a:r>
              <a:rPr lang="ru-RU" sz="2000" dirty="0"/>
              <a:t>На доске прикреплён круг солнышка, детям раздаются лучики жёлтого и зелёного цветов. Лучики нужно прикрепить к солнышку: желтого цвета - мне очень понравилось занятие, получили много интересной информации; зелёного  цвета - занятие мне не понравилось.</a:t>
            </a:r>
          </a:p>
          <a:p>
            <a:r>
              <a:rPr lang="ru-RU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998566849"/>
      </p:ext>
    </p:extLst>
  </p:cSld>
  <p:clrMapOvr>
    <a:masterClrMapping/>
  </p:clrMapOvr>
  <p:transition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3A38B134-0826-4D9D-B6C8-57FFDF40653C}" type="slidenum">
              <a:rPr lang="en-US"/>
              <a:t>16</a:t>
            </a:fld>
            <a:endParaRPr lang="en-US"/>
          </a:p>
        </p:txBody>
      </p:sp>
      <p:sp>
        <p:nvSpPr>
          <p:cNvPr id="84582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04800"/>
            <a:ext cx="8229600" cy="762000"/>
          </a:xfrm>
        </p:spPr>
        <p:txBody>
          <a:bodyPr/>
          <a:lstStyle/>
          <a:p>
            <a:pPr eaLnBrk="1" hangingPunct="1"/>
            <a:r>
              <a:rPr lang="ru-RU" b="1" smtClean="0">
                <a:solidFill>
                  <a:srgbClr val="FF0000"/>
                </a:solidFill>
                <a:latin typeface="Arial"/>
              </a:rPr>
              <a:t>Подведем итоги</a:t>
            </a:r>
            <a:endParaRPr lang="en-US" b="1" smtClean="0">
              <a:solidFill>
                <a:srgbClr val="FF0000"/>
              </a:solidFill>
              <a:latin typeface="Informal Roman" pitchFamily="66" charset="0"/>
            </a:endParaRPr>
          </a:p>
        </p:txBody>
      </p:sp>
      <p:sp>
        <p:nvSpPr>
          <p:cNvPr id="845827" name="Rectangle 3"/>
          <p:cNvSpPr>
            <a:spLocks noGrp="1" noChangeArrowheads="1"/>
          </p:cNvSpPr>
          <p:nvPr>
            <p:ph type="body" sz="half" idx="2"/>
          </p:nvPr>
        </p:nvSpPr>
        <p:spPr>
          <a:xfrm>
            <a:off x="1371600" y="1219200"/>
            <a:ext cx="7467600" cy="5334000"/>
          </a:xfrm>
          <a:solidFill>
            <a:schemeClr val="accent4">
              <a:lumMod val="40000"/>
              <a:lumOff val="60000"/>
            </a:schemeClr>
          </a:solidFill>
        </p:spPr>
        <p:txBody>
          <a:bodyPr/>
          <a:lstStyle/>
          <a:p>
            <a:pPr eaLnBrk="1" hangingPunct="1"/>
            <a:r>
              <a:rPr lang="ru-RU" sz="2800" dirty="0" smtClean="0"/>
              <a:t>Процесс </a:t>
            </a:r>
            <a:r>
              <a:rPr lang="ru-RU" sz="2800" b="1" dirty="0" smtClean="0"/>
              <a:t>оценивания</a:t>
            </a:r>
            <a:r>
              <a:rPr lang="ru-RU" sz="2800" dirty="0" smtClean="0"/>
              <a:t> – один из </a:t>
            </a:r>
            <a:r>
              <a:rPr lang="ru-RU" sz="2800" b="1" dirty="0" smtClean="0"/>
              <a:t>важнейших элементов </a:t>
            </a:r>
            <a:r>
              <a:rPr lang="ru-RU" sz="2800" dirty="0" smtClean="0"/>
              <a:t> современного   обучения.</a:t>
            </a:r>
          </a:p>
          <a:p>
            <a:pPr marL="0" indent="0" eaLnBrk="1" hangingPunct="1">
              <a:buNone/>
            </a:pPr>
            <a:r>
              <a:rPr lang="ru-RU" sz="2800" dirty="0" smtClean="0"/>
              <a:t> </a:t>
            </a:r>
          </a:p>
          <a:p>
            <a:pPr eaLnBrk="1" hangingPunct="1"/>
            <a:r>
              <a:rPr lang="ru-RU" sz="2800" dirty="0" smtClean="0"/>
              <a:t>От правильной </a:t>
            </a:r>
            <a:r>
              <a:rPr lang="ru-RU" sz="2800" b="1" dirty="0" smtClean="0"/>
              <a:t>организации оценивания</a:t>
            </a:r>
            <a:r>
              <a:rPr lang="ru-RU" sz="2800" dirty="0" smtClean="0"/>
              <a:t> во многом зависит </a:t>
            </a:r>
            <a:r>
              <a:rPr lang="ru-RU" sz="2800" b="1" dirty="0" smtClean="0"/>
              <a:t>эффективность управления</a:t>
            </a:r>
            <a:r>
              <a:rPr lang="ru-RU" sz="2800" dirty="0" smtClean="0"/>
              <a:t> учебным процессом.</a:t>
            </a:r>
          </a:p>
          <a:p>
            <a:pPr marL="0" indent="0" eaLnBrk="1" hangingPunct="1">
              <a:buNone/>
            </a:pPr>
            <a:endParaRPr lang="ru-RU" sz="2800" b="1" dirty="0" smtClean="0"/>
          </a:p>
          <a:p>
            <a:pPr eaLnBrk="1" hangingPunct="1"/>
            <a:r>
              <a:rPr lang="ru-RU" sz="2800" dirty="0" smtClean="0"/>
              <a:t> Формирующее  оценивание и преподавание </a:t>
            </a:r>
            <a:r>
              <a:rPr lang="ru-RU" sz="2800" b="1" dirty="0" smtClean="0"/>
              <a:t>неразделимы.</a:t>
            </a:r>
            <a:endParaRPr lang="ru-RU" sz="2800" dirty="0"/>
          </a:p>
          <a:p>
            <a:pPr eaLnBrk="1" hangingPunct="1"/>
            <a:endParaRPr lang="ru-RU" sz="2400" b="1" dirty="0" smtClean="0"/>
          </a:p>
        </p:txBody>
      </p:sp>
      <p:pic>
        <p:nvPicPr>
          <p:cNvPr id="845828" name="Picture 4" descr="checkmark"/>
          <p:cNvPicPr>
            <a:picLocks noChangeAspect="1" noChangeArrowheads="1"/>
          </p:cNvPicPr>
          <p:nvPr/>
        </p:nvPicPr>
        <p:blipFill>
          <a:blip r:embed="rId3"/>
          <a:stretch>
            <a:fillRect/>
          </a:stretch>
        </p:blipFill>
        <p:spPr bwMode="auto">
          <a:xfrm>
            <a:off x="228600" y="3048000"/>
            <a:ext cx="1162050" cy="1562100"/>
          </a:xfrm>
          <a:prstGeom prst="rect">
            <a:avLst/>
          </a:prstGeom>
          <a:noFill/>
          <a:ln w="9525">
            <a:noFill/>
            <a:miter lim="800000"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58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8458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8" presetClass="entr" presetSubtype="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58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0" dur="500"/>
                                        <p:tgtEl>
                                          <p:spTgt spid="8458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58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8458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58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8458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58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8458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58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8458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45826" grpId="0"/>
      <p:bldP spid="845827" grpId="1" uiExpand="1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l"/>
            <a:r>
              <a:rPr lang="ru-RU" sz="6600" b="1" smtClean="0"/>
              <a:t/>
            </a:r>
            <a:br>
              <a:rPr lang="ru-RU" sz="6600" b="1" smtClean="0"/>
            </a:br>
            <a:r>
              <a:rPr lang="ru-RU" sz="6600" b="1"/>
              <a:t/>
            </a:r>
            <a:br>
              <a:rPr lang="ru-RU" sz="6600" b="1"/>
            </a:br>
            <a:r>
              <a:rPr lang="ru-RU" sz="6600" b="1" smtClean="0"/>
              <a:t/>
            </a:r>
            <a:br>
              <a:rPr lang="ru-RU" sz="6600" b="1" smtClean="0"/>
            </a:br>
            <a:r>
              <a:rPr lang="ru-RU" sz="6600" b="1"/>
              <a:t/>
            </a:r>
            <a:br>
              <a:rPr lang="ru-RU" sz="6600" b="1"/>
            </a:br>
            <a:r>
              <a:rPr lang="ru-RU" sz="6600" b="1" smtClean="0"/>
              <a:t/>
            </a:r>
            <a:br>
              <a:rPr lang="ru-RU" sz="6600" b="1" smtClean="0"/>
            </a:br>
            <a:r>
              <a:rPr lang="ru-RU" sz="6600" b="1" smtClean="0">
                <a:solidFill>
                  <a:srgbClr val="FF0000"/>
                </a:solidFill>
              </a:rPr>
              <a:t>СПАСИБО</a:t>
            </a:r>
            <a:br>
              <a:rPr lang="ru-RU" sz="6600" b="1" smtClean="0">
                <a:solidFill>
                  <a:srgbClr val="FF0000"/>
                </a:solidFill>
              </a:rPr>
            </a:br>
            <a:r>
              <a:rPr lang="ru-RU" sz="6600" b="1" smtClean="0">
                <a:solidFill>
                  <a:srgbClr val="FF0000"/>
                </a:solidFill>
              </a:rPr>
              <a:t> ЗА ВНИМАНИЕ</a:t>
            </a:r>
            <a:endParaRPr lang="ru-RU" sz="6600" b="1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8908A31-9527-446C-B574-8420F16B88ED}" type="slidenum">
              <a:rPr lang="en-US"/>
              <a:t>2</a:t>
            </a:fld>
            <a:endParaRPr lang="en-US"/>
          </a:p>
        </p:txBody>
      </p:sp>
      <p:sp>
        <p:nvSpPr>
          <p:cNvPr id="528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1520" y="980728"/>
            <a:ext cx="8738753" cy="5105400"/>
          </a:xfrm>
        </p:spPr>
        <p:txBody>
          <a:bodyPr>
            <a:normAutofit/>
          </a:bodyPr>
          <a:lstStyle/>
          <a:p>
            <a:pPr marL="0" indent="0">
              <a:buClr>
                <a:schemeClr val="tx1"/>
              </a:buClr>
              <a:buNone/>
            </a:pPr>
            <a:r>
              <a:rPr lang="ru-RU" b="1" dirty="0" smtClean="0">
                <a:solidFill>
                  <a:srgbClr val="0070C0"/>
                </a:solidFill>
                <a:latin typeface="Arial Black" pitchFamily="34" charset="0"/>
                <a:cs typeface="Times New Roman" pitchFamily="18" charset="0"/>
              </a:rPr>
              <a:t>     Формирующее      оценивание </a:t>
            </a:r>
          </a:p>
          <a:p>
            <a:pPr marL="0" indent="0">
              <a:buClr>
                <a:schemeClr val="tx1"/>
              </a:buClr>
              <a:buNone/>
            </a:pPr>
            <a:r>
              <a:rPr lang="ru-RU" dirty="0" smtClean="0">
                <a:latin typeface="Arial Black" pitchFamily="34" charset="0"/>
                <a:cs typeface="Times New Roman" pitchFamily="18" charset="0"/>
              </a:rPr>
              <a:t>– </a:t>
            </a:r>
            <a:r>
              <a:rPr lang="ru-RU" dirty="0" smtClean="0">
                <a:cs typeface="Times New Roman" pitchFamily="18" charset="0"/>
              </a:rPr>
              <a:t>это целенаправленный непрерывный процесс наблюдения за учением ученика.  </a:t>
            </a:r>
          </a:p>
          <a:p>
            <a:pPr marL="0" indent="0">
              <a:buClr>
                <a:schemeClr val="tx1"/>
              </a:buClr>
              <a:buNone/>
            </a:pPr>
            <a:r>
              <a:rPr lang="ru-RU" b="1" dirty="0"/>
              <a:t>Формирующее оценивание</a:t>
            </a:r>
            <a:r>
              <a:rPr lang="ru-RU" dirty="0"/>
              <a:t> — это </a:t>
            </a:r>
            <a:r>
              <a:rPr lang="ru-RU" dirty="0" smtClean="0"/>
              <a:t>оценивание в соответствии с критериями, </a:t>
            </a:r>
            <a:r>
              <a:rPr lang="ru-RU" dirty="0"/>
              <a:t>при котором педагог сравнивает результаты ученика с его предыдущими результатами и </a:t>
            </a:r>
            <a:r>
              <a:rPr lang="ru-RU" dirty="0" smtClean="0"/>
              <a:t>даёт </a:t>
            </a:r>
            <a:r>
              <a:rPr lang="ru-RU" dirty="0"/>
              <a:t>обратную связь по итогам обучения.</a:t>
            </a:r>
            <a:endParaRPr lang="ru-RU" dirty="0" smtClean="0"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8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28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8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528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8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528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8387" grpI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533F8112-6816-4291-83A4-850E89CC85CF}" type="slidenum">
              <a:rPr lang="en-US"/>
              <a:t>3</a:t>
            </a:fld>
            <a:endParaRPr lang="en-US"/>
          </a:p>
        </p:txBody>
      </p:sp>
      <p:sp>
        <p:nvSpPr>
          <p:cNvPr id="771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528" y="836712"/>
            <a:ext cx="8610600" cy="5410200"/>
          </a:xfrm>
        </p:spPr>
        <p:txBody>
          <a:bodyPr/>
          <a:lstStyle/>
          <a:p>
            <a:pPr marL="347663" indent="-347663" algn="ctr" eaLnBrk="1" hangingPunct="1">
              <a:buFontTx/>
              <a:buNone/>
            </a:pPr>
            <a:r>
              <a:rPr lang="ru-RU" b="1" dirty="0" smtClean="0">
                <a:solidFill>
                  <a:schemeClr val="accent1"/>
                </a:solidFill>
                <a:latin typeface="Arial Black" pitchFamily="34" charset="0"/>
              </a:rPr>
              <a:t>Целью формирующего оценивания </a:t>
            </a:r>
            <a:endParaRPr lang="en-US" b="1" dirty="0" smtClean="0">
              <a:solidFill>
                <a:schemeClr val="accent1"/>
              </a:solidFill>
              <a:latin typeface="Arial Black" pitchFamily="34" charset="0"/>
            </a:endParaRPr>
          </a:p>
          <a:p>
            <a:pPr marL="347663" indent="-347663" eaLnBrk="1" hangingPunct="1">
              <a:buFontTx/>
              <a:buNone/>
            </a:pPr>
            <a:r>
              <a:rPr lang="ru-RU" dirty="0" smtClean="0">
                <a:cs typeface="Times New Roman" pitchFamily="18" charset="0"/>
              </a:rPr>
              <a:t>является корректировка деятельности</a:t>
            </a:r>
            <a:endParaRPr lang="en-US" dirty="0" smtClean="0">
              <a:cs typeface="Times New Roman" pitchFamily="18" charset="0"/>
            </a:endParaRPr>
          </a:p>
          <a:p>
            <a:pPr marL="347663" indent="-347663" eaLnBrk="1" hangingPunct="1">
              <a:buFontTx/>
              <a:buNone/>
            </a:pPr>
            <a:r>
              <a:rPr lang="ru-RU" dirty="0" smtClean="0">
                <a:cs typeface="Times New Roman" pitchFamily="18" charset="0"/>
              </a:rPr>
              <a:t>педагога и обучающихся в процессе обучения на основе промежуточных результатов, </a:t>
            </a:r>
            <a:endParaRPr lang="en-US" dirty="0" smtClean="0">
              <a:cs typeface="Times New Roman" pitchFamily="18" charset="0"/>
            </a:endParaRPr>
          </a:p>
          <a:p>
            <a:pPr marL="347663" indent="-347663" eaLnBrk="1" hangingPunct="1">
              <a:buFontTx/>
              <a:buNone/>
            </a:pPr>
            <a:r>
              <a:rPr lang="ru-RU" dirty="0" smtClean="0">
                <a:cs typeface="Times New Roman" pitchFamily="18" charset="0"/>
              </a:rPr>
              <a:t>полученных в процессе обучения. </a:t>
            </a:r>
          </a:p>
          <a:p>
            <a:pPr marL="347663" indent="-347663">
              <a:buNone/>
            </a:pPr>
            <a:r>
              <a:rPr lang="ru-RU" b="1" i="1" dirty="0"/>
              <a:t>Ф</a:t>
            </a:r>
            <a:r>
              <a:rPr lang="ru-RU" b="1" i="1" dirty="0" smtClean="0"/>
              <a:t>ормирующее </a:t>
            </a:r>
            <a:r>
              <a:rPr lang="ru-RU" b="1" i="1" dirty="0"/>
              <a:t>оценивание может быть только </a:t>
            </a:r>
            <a:r>
              <a:rPr lang="ru-RU" b="1" i="1" dirty="0" err="1"/>
              <a:t>критериальным</a:t>
            </a:r>
            <a:r>
              <a:rPr lang="ru-RU" b="1" i="1" dirty="0"/>
              <a:t>, основными критериями оценивания выступают ожидаемые результаты, соответствующие учебным целям. </a:t>
            </a:r>
            <a:endParaRPr lang="ru-RU" dirty="0"/>
          </a:p>
          <a:p>
            <a:pPr marL="347663" indent="-347663" eaLnBrk="1" hangingPunct="1">
              <a:buFontTx/>
              <a:buNone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1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71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1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771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1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771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1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771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1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771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71075" grpId="1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4213" y="476250"/>
            <a:ext cx="7772400" cy="1095375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>
            <a:normAutofit/>
          </a:bodyPr>
          <a:lstStyle/>
          <a:p>
            <a:pPr eaLnBrk="1" fontAlgn="auto" hangingPunct="1">
              <a:spcAft>
                <a:spcPct val="0"/>
              </a:spcAft>
              <a:defRPr/>
            </a:pPr>
            <a:r>
              <a:rPr lang="ru-RU" sz="2800" dirty="0" smtClean="0">
                <a:latin typeface="Arial Black" pitchFamily="34" charset="0"/>
              </a:rPr>
              <a:t>Что такое </a:t>
            </a:r>
            <a:r>
              <a:rPr lang="ru-RU" sz="2800" dirty="0" err="1" smtClean="0">
                <a:latin typeface="Arial Black" pitchFamily="34" charset="0"/>
              </a:rPr>
              <a:t>критериальное</a:t>
            </a:r>
            <a:r>
              <a:rPr lang="ru-RU" sz="2800" dirty="0" smtClean="0">
                <a:latin typeface="Arial Black" pitchFamily="34" charset="0"/>
              </a:rPr>
              <a:t> оценивание?</a:t>
            </a:r>
            <a:endParaRPr lang="ru-RU" sz="2800" dirty="0">
              <a:latin typeface="Arial Black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55650" y="1714500"/>
            <a:ext cx="7704138" cy="4786313"/>
          </a:xfr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l">
              <a:buFont typeface="Wingdings" pitchFamily="2" charset="2"/>
              <a:buChar char="Ø"/>
              <a:defRPr/>
            </a:pPr>
            <a:r>
              <a:rPr lang="ru-RU" sz="2400" b="1" dirty="0" smtClean="0">
                <a:solidFill>
                  <a:schemeClr val="tx1"/>
                </a:solidFill>
              </a:rPr>
              <a:t> </a:t>
            </a:r>
            <a:r>
              <a:rPr lang="ru-RU" sz="2400" b="1" dirty="0" err="1" smtClean="0">
                <a:solidFill>
                  <a:schemeClr val="tx1"/>
                </a:solidFill>
              </a:rPr>
              <a:t>Критериальное</a:t>
            </a:r>
            <a:r>
              <a:rPr lang="ru-RU" sz="2400" b="1" dirty="0" smtClean="0">
                <a:solidFill>
                  <a:schemeClr val="tx1"/>
                </a:solidFill>
              </a:rPr>
              <a:t> оценивание - это процесс, основанный на сравнении учебных достижений учащихся с четко определенными, коллективно выработанными, заранее известными всем участникам образовательного процесса критериями, соответствующими целям и содержанию образования, способствующими формированию учебно-познавательной компетентности учащихся</a:t>
            </a:r>
          </a:p>
          <a:p>
            <a:pPr algn="l">
              <a:buFont typeface="Wingdings" pitchFamily="2" charset="2"/>
              <a:buChar char="Ø"/>
              <a:defRPr/>
            </a:pPr>
            <a:r>
              <a:rPr lang="ru-RU" sz="2400" b="1" dirty="0" smtClean="0">
                <a:solidFill>
                  <a:schemeClr val="tx1"/>
                </a:solidFill>
              </a:rPr>
              <a:t>  </a:t>
            </a:r>
            <a:r>
              <a:rPr lang="ru-RU" sz="2400" b="1" dirty="0" err="1" smtClean="0">
                <a:solidFill>
                  <a:schemeClr val="tx1"/>
                </a:solidFill>
              </a:rPr>
              <a:t>Критериальное</a:t>
            </a:r>
            <a:r>
              <a:rPr lang="ru-RU" sz="2400" b="1" dirty="0" smtClean="0">
                <a:solidFill>
                  <a:schemeClr val="tx1"/>
                </a:solidFill>
              </a:rPr>
              <a:t> оценивание позволяет ученику планировать свою учебную деятельность, определять цели, задачи, пути их достижения, оценивать результат своего труда, повышать качество своего образования</a:t>
            </a:r>
          </a:p>
          <a:p>
            <a:pPr algn="just">
              <a:lnSpc>
                <a:spcPct val="90000"/>
              </a:lnSpc>
              <a:spcBef>
                <a:spcPct val="0"/>
              </a:spcBef>
              <a:buFont typeface="Wingdings" pitchFamily="2" charset="2"/>
              <a:buChar char="v"/>
              <a:defRPr/>
            </a:pPr>
            <a:endParaRPr lang="ru-RU" sz="2400" b="1" dirty="0" smtClean="0">
              <a:solidFill>
                <a:schemeClr val="tx1"/>
              </a:solidFill>
              <a:ea typeface="Times New Roman" pitchFamily="18" charset="0"/>
              <a:cs typeface="Arial"/>
            </a:endParaRPr>
          </a:p>
        </p:txBody>
      </p:sp>
    </p:spTree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t">
            <a:normAutofit/>
          </a:bodyPr>
          <a:lstStyle/>
          <a:p>
            <a:pPr eaLnBrk="1" fontAlgn="auto" hangingPunct="1">
              <a:spcAft>
                <a:spcPct val="0"/>
              </a:spcAft>
              <a:defRPr/>
            </a:pPr>
            <a:r>
              <a:rPr lang="ru-RU" sz="2800" dirty="0" smtClean="0">
                <a:latin typeface="Arial Black" pitchFamily="34" charset="0"/>
              </a:rPr>
              <a:t>Что необходимо учащимся для </a:t>
            </a:r>
            <a:r>
              <a:rPr lang="ru-RU" sz="2800" dirty="0" err="1" smtClean="0">
                <a:latin typeface="Arial Black" pitchFamily="34" charset="0"/>
              </a:rPr>
              <a:t>критериального</a:t>
            </a:r>
            <a:r>
              <a:rPr lang="ru-RU" sz="2800" dirty="0" smtClean="0">
                <a:latin typeface="Arial Black" pitchFamily="34" charset="0"/>
              </a:rPr>
              <a:t>  оценивания?</a:t>
            </a:r>
            <a:endParaRPr lang="ru-RU" sz="2800" dirty="0">
              <a:latin typeface="Arial Black" pitchFamily="34" charset="0"/>
            </a:endParaRPr>
          </a:p>
        </p:txBody>
      </p:sp>
      <p:sp>
        <p:nvSpPr>
          <p:cNvPr id="9" name="Заголовок 1"/>
          <p:cNvSpPr txBox="1"/>
          <p:nvPr/>
        </p:nvSpPr>
        <p:spPr bwMode="auto">
          <a:xfrm>
            <a:off x="3348038" y="2349500"/>
            <a:ext cx="2519362" cy="2303463"/>
          </a:xfrm>
          <a:prstGeom prst="rect">
            <a:avLst/>
          </a:prstGeom>
          <a:ln w="9525" cap="flat" cmpd="sng" algn="ctr">
            <a:solidFill>
              <a:schemeClr val="accent4">
                <a:shade val="95000"/>
                <a:satMod val="105000"/>
              </a:schemeClr>
            </a:solidFill>
            <a:prstDash val="solid"/>
            <a:miter lim="800000"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 eaLnBrk="0" hangingPunct="0">
              <a:defRPr/>
            </a:pPr>
            <a:r>
              <a:rPr lang="ru-RU" sz="2400" b="1">
                <a:solidFill>
                  <a:schemeClr val="tx1"/>
                </a:solidFill>
                <a:latin typeface="Arial Black" pitchFamily="34" charset="0"/>
                <a:cs typeface="Times New Roman" pitchFamily="18" charset="0"/>
              </a:rPr>
              <a:t>Знание и понимание учащимися критериев оценивания</a:t>
            </a:r>
            <a:endParaRPr lang="ru-RU" sz="2800" b="1">
              <a:solidFill>
                <a:schemeClr val="tx1"/>
              </a:solidFill>
              <a:cs typeface="Times New Roman" pitchFamily="18" charset="0"/>
            </a:endParaRPr>
          </a:p>
        </p:txBody>
      </p:sp>
      <p:sp>
        <p:nvSpPr>
          <p:cNvPr id="10" name="Заголовок 1"/>
          <p:cNvSpPr txBox="1"/>
          <p:nvPr/>
        </p:nvSpPr>
        <p:spPr bwMode="auto">
          <a:xfrm>
            <a:off x="6156325" y="3933825"/>
            <a:ext cx="2663825" cy="2214563"/>
          </a:xfrm>
          <a:prstGeom prst="rect">
            <a:avLst/>
          </a:prstGeom>
          <a:ln w="9525" cap="flat" cmpd="sng" algn="ctr">
            <a:solidFill>
              <a:schemeClr val="accent4">
                <a:shade val="95000"/>
                <a:satMod val="105000"/>
              </a:schemeClr>
            </a:solidFill>
            <a:prstDash val="solid"/>
            <a:miter lim="800000"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 eaLnBrk="0" hangingPunct="0">
              <a:defRPr/>
            </a:pPr>
            <a:r>
              <a:rPr lang="ru-RU" sz="2400" b="1">
                <a:solidFill>
                  <a:schemeClr val="tx1"/>
                </a:solidFill>
                <a:latin typeface="Arial Black" pitchFamily="34" charset="0"/>
                <a:cs typeface="Times New Roman" pitchFamily="18" charset="0"/>
              </a:rPr>
              <a:t>Умение анализи</a:t>
            </a:r>
          </a:p>
          <a:p>
            <a:pPr algn="ctr" eaLnBrk="0" hangingPunct="0">
              <a:defRPr/>
            </a:pPr>
            <a:r>
              <a:rPr lang="ru-RU" sz="2400" b="1" err="1">
                <a:solidFill>
                  <a:schemeClr val="tx1"/>
                </a:solidFill>
                <a:latin typeface="Arial Black" pitchFamily="34" charset="0"/>
                <a:cs typeface="Times New Roman" pitchFamily="18" charset="0"/>
              </a:rPr>
              <a:t>ровать свою работу</a:t>
            </a:r>
            <a:endParaRPr lang="ru-RU" sz="2800" b="1">
              <a:solidFill>
                <a:schemeClr val="tx1"/>
              </a:solidFill>
              <a:cs typeface="Times New Roman" pitchFamily="18" charset="0"/>
            </a:endParaRPr>
          </a:p>
        </p:txBody>
      </p:sp>
      <p:sp>
        <p:nvSpPr>
          <p:cNvPr id="11" name="Заголовок 1"/>
          <p:cNvSpPr txBox="1">
            <a:spLocks noGrp="1"/>
          </p:cNvSpPr>
          <p:nvPr>
            <p:ph idx="1"/>
          </p:nvPr>
        </p:nvSpPr>
        <p:spPr>
          <a:xfrm>
            <a:off x="395288" y="1600200"/>
            <a:ext cx="2736850" cy="2333625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>
              <a:buFont typeface="Arial"/>
              <a:buNone/>
              <a:defRPr/>
            </a:pPr>
            <a:r>
              <a:rPr lang="ru-RU" sz="2400" b="1" smtClean="0">
                <a:solidFill>
                  <a:schemeClr val="tx1"/>
                </a:solidFill>
                <a:latin typeface="Arial Black" pitchFamily="34" charset="0"/>
                <a:cs typeface="Times New Roman" pitchFamily="18" charset="0"/>
              </a:rPr>
              <a:t>Знание и понимание учащимися цели обучения</a:t>
            </a:r>
            <a:endParaRPr lang="ru-RU" sz="2800" b="1">
              <a:solidFill>
                <a:schemeClr val="tx1"/>
              </a:solidFill>
              <a:cs typeface="Times New Roman" pitchFamily="18" charset="0"/>
            </a:endParaRPr>
          </a:p>
        </p:txBody>
      </p:sp>
    </p:spTree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7875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t">
            <a:normAutofit fontScale="90000"/>
          </a:bodyPr>
          <a:lstStyle/>
          <a:p>
            <a:pPr eaLnBrk="1" fontAlgn="auto" hangingPunct="1">
              <a:spcAft>
                <a:spcPct val="0"/>
              </a:spcAft>
              <a:defRPr/>
            </a:pPr>
            <a:r>
              <a:rPr lang="ru-RU" sz="2800" dirty="0" smtClean="0">
                <a:latin typeface="Arial Black" pitchFamily="34" charset="0"/>
              </a:rPr>
              <a:t>Алгоритм   </a:t>
            </a:r>
            <a:r>
              <a:rPr lang="ru-RU" sz="2800" dirty="0" err="1" smtClean="0">
                <a:latin typeface="Arial Black" pitchFamily="34" charset="0"/>
              </a:rPr>
              <a:t>критериального</a:t>
            </a:r>
            <a:r>
              <a:rPr lang="ru-RU" sz="2800" dirty="0" smtClean="0">
                <a:latin typeface="Arial Black" pitchFamily="34" charset="0"/>
              </a:rPr>
              <a:t>  (или формирующего) оценивания</a:t>
            </a:r>
            <a:endParaRPr lang="ru-RU" sz="2800" dirty="0">
              <a:latin typeface="Arial Black" pitchFamily="34" charset="0"/>
            </a:endParaRPr>
          </a:p>
        </p:txBody>
      </p:sp>
      <p:grpSp>
        <p:nvGrpSpPr>
          <p:cNvPr id="2" name="Group 8"/>
          <p:cNvGrpSpPr>
            <a:grpSpLocks noGrp="1"/>
          </p:cNvGrpSpPr>
          <p:nvPr/>
        </p:nvGrpSpPr>
        <p:grpSpPr>
          <a:xfrm>
            <a:off x="323850" y="2636838"/>
            <a:ext cx="2232025" cy="1800225"/>
            <a:chOff x="192" y="1538"/>
            <a:chExt cx="1684" cy="1872"/>
          </a:xfrm>
        </p:grpSpPr>
        <p:sp>
          <p:nvSpPr>
            <p:cNvPr id="19468" name="Line 9"/>
            <p:cNvSpPr>
              <a:spLocks noChangeShapeType="1"/>
            </p:cNvSpPr>
            <p:nvPr/>
          </p:nvSpPr>
          <p:spPr bwMode="auto">
            <a:xfrm flipV="1">
              <a:off x="1492" y="1538"/>
              <a:ext cx="240" cy="240"/>
            </a:xfrm>
            <a:prstGeom prst="line">
              <a:avLst/>
            </a:prstGeom>
            <a:noFill/>
            <a:ln w="12700" cap="rnd">
              <a:solidFill>
                <a:srgbClr val="FFFFFF"/>
              </a:solidFill>
              <a:prstDash val="sysDot"/>
              <a:rou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9469" name="Line 10"/>
            <p:cNvSpPr>
              <a:spLocks noChangeShapeType="1"/>
            </p:cNvSpPr>
            <p:nvPr/>
          </p:nvSpPr>
          <p:spPr bwMode="auto">
            <a:xfrm>
              <a:off x="1444" y="3218"/>
              <a:ext cx="288" cy="192"/>
            </a:xfrm>
            <a:prstGeom prst="line">
              <a:avLst/>
            </a:prstGeom>
            <a:noFill/>
            <a:ln w="12700" cap="rnd">
              <a:solidFill>
                <a:srgbClr val="FFFFFF"/>
              </a:solidFill>
              <a:prstDash val="sysDot"/>
              <a:rou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8" name="Oval 11"/>
            <p:cNvSpPr>
              <a:spLocks noChangeArrowheads="1"/>
            </p:cNvSpPr>
            <p:nvPr/>
          </p:nvSpPr>
          <p:spPr bwMode="gray">
            <a:xfrm>
              <a:off x="192" y="1630"/>
              <a:ext cx="1684" cy="1684"/>
            </a:xfrm>
            <a:prstGeom prst="ellipse">
              <a:avLst/>
            </a:prstGeom>
            <a:gradFill rotWithShape="1">
              <a:gsLst>
                <a:gs pos="0">
                  <a:schemeClr val="accent1">
                    <a:gamma/>
                    <a:tint val="0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tint val="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/>
          </p:spPr>
          <p:txBody>
            <a:bodyPr wrap="none" anchor="ctr">
              <a:spAutoFit/>
            </a:bodyPr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9" name="Oval 12"/>
            <p:cNvSpPr>
              <a:spLocks noChangeArrowheads="1"/>
            </p:cNvSpPr>
            <p:nvPr/>
          </p:nvSpPr>
          <p:spPr bwMode="gray">
            <a:xfrm>
              <a:off x="303" y="1739"/>
              <a:ext cx="1460" cy="1464"/>
            </a:xfrm>
            <a:prstGeom prst="ellipse">
              <a:avLst/>
            </a:prstGeom>
            <a:gradFill rotWithShape="1">
              <a:gsLst>
                <a:gs pos="0">
                  <a:schemeClr val="accent1">
                    <a:gamma/>
                    <a:shade val="54118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54118"/>
                    <a:invGamma/>
                  </a:schemeClr>
                </a:gs>
              </a:gsLst>
              <a:lin ang="18900000" scaled="1"/>
            </a:gradFill>
            <a:ln>
              <a:noFill/>
            </a:ln>
            <a:effectLst/>
            <a:extLst/>
          </p:spPr>
          <p:txBody>
            <a:bodyPr anchor="ctr">
              <a:spAutoFit/>
            </a:bodyPr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" name="Oval 13"/>
            <p:cNvSpPr>
              <a:spLocks noChangeArrowheads="1"/>
            </p:cNvSpPr>
            <p:nvPr/>
          </p:nvSpPr>
          <p:spPr bwMode="gray">
            <a:xfrm>
              <a:off x="315" y="2235"/>
              <a:ext cx="1267" cy="449"/>
            </a:xfrm>
            <a:prstGeom prst="ellipse">
              <a:avLst/>
            </a:prstGeom>
            <a:gradFill rotWithShape="1">
              <a:gsLst>
                <a:gs pos="0">
                  <a:schemeClr val="accent1">
                    <a:gamma/>
                    <a:shade val="63529"/>
                    <a:invGamma/>
                  </a:schemeClr>
                </a:gs>
                <a:gs pos="100000">
                  <a:schemeClr val="accent1">
                    <a:alpha val="0"/>
                  </a:schemeClr>
                </a:gs>
              </a:gsLst>
              <a:lin ang="2700000" scaled="1"/>
            </a:gradFill>
            <a:ln>
              <a:noFill/>
            </a:ln>
            <a:effectLst/>
            <a:extLst/>
          </p:spPr>
          <p:txBody>
            <a:bodyPr anchor="ctr">
              <a:spAutoFit/>
            </a:bodyPr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9473" name="Oval 14"/>
            <p:cNvSpPr>
              <a:spLocks noChangeArrowheads="1"/>
            </p:cNvSpPr>
            <p:nvPr/>
          </p:nvSpPr>
          <p:spPr bwMode="gray">
            <a:xfrm>
              <a:off x="375" y="1814"/>
              <a:ext cx="1317" cy="1316"/>
            </a:xfrm>
            <a:prstGeom prst="ellipse">
              <a:avLst/>
            </a:prstGeom>
            <a:solidFill>
              <a:srgbClr val="000000"/>
            </a:solidFill>
            <a:ln w="9525">
              <a:noFill/>
              <a:round/>
            </a:ln>
          </p:spPr>
          <p:txBody>
            <a:bodyPr anchor="ctr">
              <a:spAutoFit/>
            </a:bodyPr>
            <a:lstStyle/>
            <a:p>
              <a:endParaRPr lang="ru-RU"/>
            </a:p>
          </p:txBody>
        </p:sp>
        <p:sp>
          <p:nvSpPr>
            <p:cNvPr id="19474" name="Oval 15"/>
            <p:cNvSpPr>
              <a:spLocks noChangeArrowheads="1"/>
            </p:cNvSpPr>
            <p:nvPr/>
          </p:nvSpPr>
          <p:spPr bwMode="gray">
            <a:xfrm>
              <a:off x="396" y="1835"/>
              <a:ext cx="1276" cy="1277"/>
            </a:xfrm>
            <a:prstGeom prst="ellipse">
              <a:avLst/>
            </a:prstGeom>
            <a:gradFill rotWithShape="1">
              <a:gsLst>
                <a:gs pos="0">
                  <a:srgbClr val="636869"/>
                </a:gs>
                <a:gs pos="100000">
                  <a:srgbClr val="D6E1E2"/>
                </a:gs>
              </a:gsLst>
              <a:lin ang="5400000" scaled="1"/>
            </a:gradFill>
            <a:ln w="9525">
              <a:noFill/>
              <a:round/>
            </a:ln>
          </p:spPr>
          <p:txBody>
            <a:bodyPr vert="eaVert" wrap="none" anchor="ctr"/>
            <a:lstStyle/>
            <a:p>
              <a:endParaRPr lang="ru-RU"/>
            </a:p>
          </p:txBody>
        </p:sp>
        <p:sp>
          <p:nvSpPr>
            <p:cNvPr id="19475" name="Oval 16"/>
            <p:cNvSpPr>
              <a:spLocks noChangeArrowheads="1"/>
            </p:cNvSpPr>
            <p:nvPr/>
          </p:nvSpPr>
          <p:spPr bwMode="gray">
            <a:xfrm>
              <a:off x="412" y="1842"/>
              <a:ext cx="1246" cy="1246"/>
            </a:xfrm>
            <a:prstGeom prst="ellipse">
              <a:avLst/>
            </a:prstGeom>
            <a:gradFill rotWithShape="1">
              <a:gsLst>
                <a:gs pos="0">
                  <a:srgbClr val="D6E1E2">
                    <a:alpha val="0"/>
                  </a:srgbClr>
                </a:gs>
                <a:gs pos="100000">
                  <a:srgbClr val="F1F5F5"/>
                </a:gs>
              </a:gsLst>
              <a:lin ang="5400000" scaled="1"/>
            </a:gradFill>
            <a:ln w="9525">
              <a:noFill/>
              <a:round/>
            </a:ln>
          </p:spPr>
          <p:txBody>
            <a:bodyPr vert="eaVert" wrap="none" anchor="ctr"/>
            <a:lstStyle/>
            <a:p>
              <a:endParaRPr lang="ru-RU"/>
            </a:p>
          </p:txBody>
        </p:sp>
        <p:sp>
          <p:nvSpPr>
            <p:cNvPr id="19476" name="Oval 17"/>
            <p:cNvSpPr>
              <a:spLocks noChangeArrowheads="1"/>
            </p:cNvSpPr>
            <p:nvPr/>
          </p:nvSpPr>
          <p:spPr bwMode="gray">
            <a:xfrm>
              <a:off x="426" y="1854"/>
              <a:ext cx="1184" cy="1164"/>
            </a:xfrm>
            <a:prstGeom prst="ellipse">
              <a:avLst/>
            </a:prstGeom>
            <a:gradFill rotWithShape="1">
              <a:gsLst>
                <a:gs pos="0">
                  <a:srgbClr val="AAB2B3"/>
                </a:gs>
                <a:gs pos="100000">
                  <a:srgbClr val="D6E1E2">
                    <a:alpha val="48000"/>
                  </a:srgbClr>
                </a:gs>
              </a:gsLst>
              <a:lin ang="5400000" scaled="1"/>
            </a:gradFill>
            <a:ln w="9525">
              <a:noFill/>
              <a:round/>
            </a:ln>
          </p:spPr>
          <p:txBody>
            <a:bodyPr vert="eaVert" wrap="none" anchor="ctr"/>
            <a:lstStyle/>
            <a:p>
              <a:endParaRPr lang="ru-RU"/>
            </a:p>
          </p:txBody>
        </p:sp>
        <p:sp>
          <p:nvSpPr>
            <p:cNvPr id="19477" name="Oval 18"/>
            <p:cNvSpPr>
              <a:spLocks noChangeArrowheads="1"/>
            </p:cNvSpPr>
            <p:nvPr/>
          </p:nvSpPr>
          <p:spPr bwMode="gray">
            <a:xfrm>
              <a:off x="355" y="1887"/>
              <a:ext cx="1086" cy="945"/>
            </a:xfrm>
            <a:prstGeom prst="ellipse">
              <a:avLst/>
            </a:prstGeom>
            <a:gradFill rotWithShape="1">
              <a:gsLst>
                <a:gs pos="0">
                  <a:srgbClr val="FFFFFF"/>
                </a:gs>
                <a:gs pos="100000">
                  <a:srgbClr val="D6E1E2">
                    <a:alpha val="37999"/>
                  </a:srgbClr>
                </a:gs>
              </a:gsLst>
              <a:lin ang="5400000" scaled="1"/>
            </a:gradFill>
            <a:ln w="9525">
              <a:noFill/>
              <a:round/>
            </a:ln>
          </p:spPr>
          <p:txBody>
            <a:bodyPr wrap="none" anchor="ctr"/>
            <a:lstStyle/>
            <a:p>
              <a:r>
                <a:rPr lang="ru-RU"/>
                <a:t>Шаги к успеху</a:t>
              </a:r>
            </a:p>
          </p:txBody>
        </p:sp>
      </p:grpSp>
      <p:sp>
        <p:nvSpPr>
          <p:cNvPr id="16" name="AutoShape 20"/>
          <p:cNvSpPr>
            <a:spLocks noChangeArrowheads="1"/>
          </p:cNvSpPr>
          <p:nvPr/>
        </p:nvSpPr>
        <p:spPr bwMode="gray">
          <a:xfrm>
            <a:off x="3419475" y="1484313"/>
            <a:ext cx="5534025" cy="488950"/>
          </a:xfrm>
          <a:prstGeom prst="roundRect">
            <a:avLst>
              <a:gd name="adj" fmla="val 50000"/>
            </a:avLst>
          </a:prstGeom>
          <a:gradFill rotWithShape="1">
            <a:gsLst>
              <a:gs pos="0">
                <a:srgbClr val="F8F8F8"/>
              </a:gs>
              <a:gs pos="100000">
                <a:srgbClr val="F8F8F8">
                  <a:gamma/>
                  <a:shade val="76471"/>
                  <a:invGamma/>
                </a:srgbClr>
              </a:gs>
            </a:gsLst>
            <a:lin ang="5400000" scaled="1"/>
          </a:gradFill>
          <a:ln w="19050">
            <a:solidFill>
              <a:schemeClr val="tx2">
                <a:lumMod val="60000"/>
                <a:lumOff val="40000"/>
              </a:schemeClr>
            </a:solidFill>
            <a:round/>
          </a:ln>
          <a:effectLst>
            <a:outerShdw dist="53882" dir="2700000" algn="ctr" rotWithShape="0">
              <a:srgbClr val="292929">
                <a:alpha val="50000"/>
              </a:srgbClr>
            </a:outerShdw>
          </a:effectLst>
        </p:spPr>
        <p:txBody>
          <a:bodyPr wrap="none" anchor="ctr"/>
          <a:lstStyle/>
          <a:p>
            <a:pPr eaLnBrk="0" hangingPunct="0">
              <a:defRPr/>
            </a:pPr>
            <a:r>
              <a:rPr lang="ru-RU">
                <a:solidFill>
                  <a:srgbClr val="002060"/>
                </a:solidFill>
              </a:rPr>
              <a:t>Определение цели работы</a:t>
            </a:r>
            <a:endParaRPr lang="en-US">
              <a:solidFill>
                <a:srgbClr val="002060"/>
              </a:solidFill>
            </a:endParaRPr>
          </a:p>
        </p:txBody>
      </p:sp>
      <p:sp>
        <p:nvSpPr>
          <p:cNvPr id="17" name="AutoShape 20"/>
          <p:cNvSpPr>
            <a:spLocks noChangeArrowheads="1"/>
          </p:cNvSpPr>
          <p:nvPr/>
        </p:nvSpPr>
        <p:spPr bwMode="gray">
          <a:xfrm>
            <a:off x="3419475" y="2492375"/>
            <a:ext cx="5534025" cy="488950"/>
          </a:xfrm>
          <a:prstGeom prst="roundRect">
            <a:avLst>
              <a:gd name="adj" fmla="val 50000"/>
            </a:avLst>
          </a:prstGeom>
          <a:gradFill rotWithShape="1">
            <a:gsLst>
              <a:gs pos="0">
                <a:srgbClr val="F8F8F8"/>
              </a:gs>
              <a:gs pos="100000">
                <a:srgbClr val="F8F8F8">
                  <a:gamma/>
                  <a:shade val="76471"/>
                  <a:invGamma/>
                </a:srgbClr>
              </a:gs>
            </a:gsLst>
            <a:lin ang="5400000" scaled="1"/>
          </a:gradFill>
          <a:ln w="19050">
            <a:solidFill>
              <a:schemeClr val="tx2">
                <a:lumMod val="60000"/>
                <a:lumOff val="40000"/>
              </a:schemeClr>
            </a:solidFill>
            <a:round/>
          </a:ln>
          <a:effectLst>
            <a:outerShdw dist="53882" dir="2700000" algn="ctr" rotWithShape="0">
              <a:srgbClr val="292929">
                <a:alpha val="50000"/>
              </a:srgbClr>
            </a:outerShdw>
          </a:effectLst>
        </p:spPr>
        <p:txBody>
          <a:bodyPr wrap="none" anchor="ctr"/>
          <a:lstStyle/>
          <a:p>
            <a:pPr eaLnBrk="0" hangingPunct="0">
              <a:defRPr/>
            </a:pPr>
            <a:r>
              <a:rPr lang="ru-RU">
                <a:solidFill>
                  <a:srgbClr val="002060"/>
                </a:solidFill>
              </a:rPr>
              <a:t>Разработка критериев</a:t>
            </a:r>
            <a:endParaRPr lang="en-US">
              <a:solidFill>
                <a:srgbClr val="002060"/>
              </a:solidFill>
            </a:endParaRPr>
          </a:p>
        </p:txBody>
      </p:sp>
      <p:sp>
        <p:nvSpPr>
          <p:cNvPr id="18" name="AutoShape 20"/>
          <p:cNvSpPr>
            <a:spLocks noChangeArrowheads="1"/>
          </p:cNvSpPr>
          <p:nvPr/>
        </p:nvSpPr>
        <p:spPr bwMode="gray">
          <a:xfrm>
            <a:off x="3419475" y="3500438"/>
            <a:ext cx="5534025" cy="488950"/>
          </a:xfrm>
          <a:prstGeom prst="roundRect">
            <a:avLst>
              <a:gd name="adj" fmla="val 50000"/>
            </a:avLst>
          </a:prstGeom>
          <a:gradFill rotWithShape="1">
            <a:gsLst>
              <a:gs pos="0">
                <a:srgbClr val="F8F8F8"/>
              </a:gs>
              <a:gs pos="100000">
                <a:srgbClr val="F8F8F8">
                  <a:gamma/>
                  <a:shade val="76471"/>
                  <a:invGamma/>
                </a:srgbClr>
              </a:gs>
            </a:gsLst>
            <a:lin ang="5400000" scaled="1"/>
          </a:gradFill>
          <a:ln w="19050">
            <a:solidFill>
              <a:schemeClr val="tx2">
                <a:lumMod val="60000"/>
                <a:lumOff val="40000"/>
              </a:schemeClr>
            </a:solidFill>
            <a:round/>
          </a:ln>
          <a:effectLst>
            <a:outerShdw dist="53882" dir="2700000" algn="ctr" rotWithShape="0">
              <a:srgbClr val="292929">
                <a:alpha val="50000"/>
              </a:srgbClr>
            </a:outerShdw>
          </a:effectLst>
        </p:spPr>
        <p:txBody>
          <a:bodyPr wrap="none" anchor="ctr"/>
          <a:lstStyle/>
          <a:p>
            <a:pPr eaLnBrk="0" hangingPunct="0">
              <a:defRPr/>
            </a:pPr>
            <a:r>
              <a:rPr lang="ru-RU">
                <a:solidFill>
                  <a:srgbClr val="002060"/>
                </a:solidFill>
              </a:rPr>
              <a:t>Оценочная деятельность по инструментарию</a:t>
            </a:r>
            <a:endParaRPr lang="en-US">
              <a:solidFill>
                <a:srgbClr val="002060"/>
              </a:solidFill>
            </a:endParaRPr>
          </a:p>
        </p:txBody>
      </p:sp>
      <p:sp>
        <p:nvSpPr>
          <p:cNvPr id="19" name="AutoShape 20"/>
          <p:cNvSpPr>
            <a:spLocks noChangeArrowheads="1"/>
          </p:cNvSpPr>
          <p:nvPr/>
        </p:nvSpPr>
        <p:spPr bwMode="gray">
          <a:xfrm>
            <a:off x="3419475" y="4652963"/>
            <a:ext cx="5534025" cy="488950"/>
          </a:xfrm>
          <a:prstGeom prst="roundRect">
            <a:avLst>
              <a:gd name="adj" fmla="val 50000"/>
            </a:avLst>
          </a:prstGeom>
          <a:gradFill rotWithShape="1">
            <a:gsLst>
              <a:gs pos="0">
                <a:srgbClr val="F8F8F8"/>
              </a:gs>
              <a:gs pos="100000">
                <a:srgbClr val="F8F8F8">
                  <a:gamma/>
                  <a:shade val="76471"/>
                  <a:invGamma/>
                </a:srgbClr>
              </a:gs>
            </a:gsLst>
            <a:lin ang="5400000" scaled="1"/>
          </a:gradFill>
          <a:ln w="19050">
            <a:solidFill>
              <a:schemeClr val="tx2">
                <a:lumMod val="60000"/>
                <a:lumOff val="40000"/>
              </a:schemeClr>
            </a:solidFill>
            <a:round/>
          </a:ln>
          <a:effectLst>
            <a:outerShdw dist="53882" dir="2700000" algn="ctr" rotWithShape="0">
              <a:srgbClr val="292929">
                <a:alpha val="50000"/>
              </a:srgbClr>
            </a:outerShdw>
          </a:effectLst>
        </p:spPr>
        <p:txBody>
          <a:bodyPr wrap="none" anchor="ctr"/>
          <a:lstStyle/>
          <a:p>
            <a:pPr eaLnBrk="0" hangingPunct="0">
              <a:defRPr/>
            </a:pPr>
            <a:r>
              <a:rPr lang="ru-RU">
                <a:solidFill>
                  <a:srgbClr val="002060"/>
                </a:solidFill>
              </a:rPr>
              <a:t>Рефлексия оценочной деятельности</a:t>
            </a:r>
            <a:endParaRPr lang="en-US">
              <a:solidFill>
                <a:srgbClr val="002060"/>
              </a:solidFill>
            </a:endParaRPr>
          </a:p>
        </p:txBody>
      </p:sp>
      <p:sp>
        <p:nvSpPr>
          <p:cNvPr id="20" name="Стрелка вправо 19"/>
          <p:cNvSpPr/>
          <p:nvPr/>
        </p:nvSpPr>
        <p:spPr>
          <a:xfrm rot="1331580">
            <a:off x="2411413" y="3552825"/>
            <a:ext cx="1063625" cy="1397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21" name="Стрелка вправо 20"/>
          <p:cNvSpPr/>
          <p:nvPr/>
        </p:nvSpPr>
        <p:spPr>
          <a:xfrm rot="19626079" flipV="1">
            <a:off x="2284413" y="2822575"/>
            <a:ext cx="1190625" cy="14922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22" name="Стрелка вправо 21"/>
          <p:cNvSpPr/>
          <p:nvPr/>
        </p:nvSpPr>
        <p:spPr>
          <a:xfrm rot="2548924">
            <a:off x="2219325" y="4224338"/>
            <a:ext cx="1357313" cy="17303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23" name="Стрелка вправо 22"/>
          <p:cNvSpPr/>
          <p:nvPr/>
        </p:nvSpPr>
        <p:spPr>
          <a:xfrm rot="19041676" flipV="1">
            <a:off x="2011363" y="2273300"/>
            <a:ext cx="1573212" cy="11271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6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  <p:cond evt="onBegin" delay="0">
                          <p:tn val="19"/>
                        </p:cond>
                      </p:stCondLst>
                      <p:childTnLst>
                        <p:par>
                          <p:cTn id="21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4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  <p:cond evt="onBegin" delay="0">
                          <p:tn val="24"/>
                        </p:cond>
                      </p:stCondLst>
                      <p:childTnLst>
                        <p:par>
                          <p:cTn id="2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9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  <p:cond evt="onBegin" delay="0">
                          <p:tn val="29"/>
                        </p:cond>
                      </p:stCondLst>
                      <p:childTnLst>
                        <p:par>
                          <p:cTn id="31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4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  <p:cond evt="onBegin" delay="0">
                          <p:tn val="34"/>
                        </p:cond>
                      </p:stCondLst>
                      <p:childTnLst>
                        <p:par>
                          <p:cTn id="3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9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17" grpId="1"/>
      <p:bldP spid="18" grpId="2"/>
      <p:bldP spid="19" grpId="3"/>
      <p:bldP spid="20" grpId="4"/>
      <p:bldP spid="21" grpId="5"/>
      <p:bldP spid="22" grpId="6"/>
      <p:bldP spid="23" grpId="7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27088" y="404813"/>
            <a:ext cx="7921625" cy="576262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t">
            <a:normAutofit/>
          </a:bodyPr>
          <a:lstStyle/>
          <a:p>
            <a:pPr eaLnBrk="1" fontAlgn="auto" hangingPunct="1">
              <a:spcAft>
                <a:spcPct val="0"/>
              </a:spcAft>
              <a:defRPr/>
            </a:pPr>
            <a:r>
              <a:rPr lang="ru-RU" sz="2800" dirty="0" smtClean="0">
                <a:latin typeface="Arial Black" pitchFamily="34" charset="0"/>
              </a:rPr>
              <a:t> Приёмы формирующего оценивания</a:t>
            </a:r>
            <a:endParaRPr lang="ru-RU" sz="2800" dirty="0">
              <a:latin typeface="Arial Black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11188" y="1268413"/>
            <a:ext cx="8137525" cy="5018087"/>
          </a:xfr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>
            <a:normAutofit/>
          </a:bodyPr>
          <a:lstStyle/>
          <a:p>
            <a:pPr algn="just">
              <a:defRPr/>
            </a:pPr>
            <a:r>
              <a:rPr lang="ru-RU" sz="2400" b="1" i="1" dirty="0" smtClean="0">
                <a:solidFill>
                  <a:schemeClr val="tx1"/>
                </a:solidFill>
              </a:rPr>
              <a:t> </a:t>
            </a:r>
            <a:endParaRPr lang="ru-RU" sz="2400" dirty="0" smtClean="0">
              <a:solidFill>
                <a:schemeClr val="tx1"/>
              </a:solidFill>
            </a:endParaRPr>
          </a:p>
          <a:p>
            <a:pPr algn="just">
              <a:defRPr/>
            </a:pPr>
            <a:r>
              <a:rPr lang="ru-RU" sz="2400" b="1" dirty="0" smtClean="0">
                <a:solidFill>
                  <a:schemeClr val="tx1"/>
                </a:solidFill>
              </a:rPr>
              <a:t> </a:t>
            </a:r>
            <a:r>
              <a:rPr lang="ru-RU" sz="2400" b="1" dirty="0">
                <a:solidFill>
                  <a:schemeClr val="tx1"/>
                </a:solidFill>
              </a:rPr>
              <a:t>К</a:t>
            </a:r>
            <a:r>
              <a:rPr lang="ru-RU" sz="2400" b="1" dirty="0" smtClean="0">
                <a:solidFill>
                  <a:schemeClr val="tx1"/>
                </a:solidFill>
              </a:rPr>
              <a:t>омментарии </a:t>
            </a:r>
            <a:r>
              <a:rPr lang="ru-RU" sz="2400" dirty="0" smtClean="0">
                <a:solidFill>
                  <a:schemeClr val="tx1"/>
                </a:solidFill>
              </a:rPr>
              <a:t>(обратная связь от педагога) - это «хорошие слова» или комплименты. Комплимент формирует у обучающегося уверенность в себе. Это важное качество помогает ему успешно учиться. При оценке письменной работы отмечаются не только ошибки и погрешности в выполнении работы, но и все удачные места, делаются поощрительные записи.</a:t>
            </a:r>
          </a:p>
          <a:p>
            <a:pPr algn="just">
              <a:defRPr/>
            </a:pPr>
            <a:endParaRPr lang="ru-RU" sz="2400" dirty="0" smtClean="0">
              <a:solidFill>
                <a:schemeClr val="tx1"/>
              </a:solidFill>
            </a:endParaRPr>
          </a:p>
          <a:p>
            <a:pPr algn="just">
              <a:defRPr/>
            </a:pPr>
            <a:endParaRPr lang="ru-RU" sz="2400" dirty="0" smtClean="0">
              <a:solidFill>
                <a:schemeClr val="tx1"/>
              </a:solidFill>
            </a:endParaRPr>
          </a:p>
          <a:p>
            <a:pPr algn="just">
              <a:buFont typeface="Wingdings" pitchFamily="2" charset="2"/>
              <a:buChar char="Ø"/>
              <a:defRPr/>
            </a:pPr>
            <a:endParaRPr lang="ru-RU" sz="2400" dirty="0" smtClean="0">
              <a:solidFill>
                <a:schemeClr val="tx1"/>
              </a:solidFill>
            </a:endParaRPr>
          </a:p>
          <a:p>
            <a:pPr algn="r" eaLnBrk="1" fontAlgn="auto" hangingPunct="1">
              <a:spcAft>
                <a:spcPct val="0"/>
              </a:spcAft>
              <a:buFont typeface="Arial" pitchFamily="34" charset="0"/>
              <a:buNone/>
              <a:defRPr/>
            </a:pPr>
            <a:endParaRPr lang="ru-RU" sz="2400" dirty="0"/>
          </a:p>
        </p:txBody>
      </p:sp>
    </p:spTree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27088" y="404813"/>
            <a:ext cx="7921625" cy="576262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t">
            <a:normAutofit/>
          </a:bodyPr>
          <a:lstStyle/>
          <a:p>
            <a:pPr eaLnBrk="1" fontAlgn="auto" hangingPunct="1">
              <a:spcAft>
                <a:spcPct val="0"/>
              </a:spcAft>
              <a:defRPr/>
            </a:pPr>
            <a:r>
              <a:rPr lang="ru-RU" sz="2800" dirty="0" smtClean="0">
                <a:latin typeface="Arial Black" pitchFamily="34" charset="0"/>
              </a:rPr>
              <a:t>Приёмы  формирующего оценивания</a:t>
            </a:r>
            <a:endParaRPr lang="ru-RU" sz="2800" dirty="0">
              <a:latin typeface="Arial Black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11188" y="1268413"/>
            <a:ext cx="8137525" cy="5018087"/>
          </a:xfr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>
            <a:normAutofit/>
          </a:bodyPr>
          <a:lstStyle/>
          <a:p>
            <a:pPr algn="just">
              <a:defRPr/>
            </a:pPr>
            <a:r>
              <a:rPr lang="ru-RU" sz="2800" b="1" dirty="0" smtClean="0">
                <a:solidFill>
                  <a:schemeClr val="tx1"/>
                </a:solidFill>
              </a:rPr>
              <a:t> «Закончи предложение»</a:t>
            </a:r>
            <a:endParaRPr lang="ru-RU" sz="2400" dirty="0" smtClean="0">
              <a:solidFill>
                <a:schemeClr val="tx1"/>
              </a:solidFill>
            </a:endParaRPr>
          </a:p>
          <a:p>
            <a:pPr algn="just">
              <a:defRPr/>
            </a:pPr>
            <a:r>
              <a:rPr lang="ru-RU" dirty="0" smtClean="0">
                <a:solidFill>
                  <a:schemeClr val="tx1"/>
                </a:solidFill>
              </a:rPr>
              <a:t>Какие новые знания вы получили? Начните свой ответ со слов:</a:t>
            </a:r>
          </a:p>
          <a:p>
            <a:pPr algn="just">
              <a:defRPr/>
            </a:pPr>
            <a:r>
              <a:rPr lang="ru-RU" dirty="0" smtClean="0">
                <a:solidFill>
                  <a:schemeClr val="tx1"/>
                </a:solidFill>
              </a:rPr>
              <a:t>Я узнал…</a:t>
            </a:r>
          </a:p>
          <a:p>
            <a:pPr algn="just">
              <a:defRPr/>
            </a:pPr>
            <a:r>
              <a:rPr lang="ru-RU" dirty="0" smtClean="0">
                <a:solidFill>
                  <a:schemeClr val="tx1"/>
                </a:solidFill>
              </a:rPr>
              <a:t>Я теперь знаю…</a:t>
            </a:r>
          </a:p>
          <a:p>
            <a:pPr algn="just">
              <a:defRPr/>
            </a:pPr>
            <a:r>
              <a:rPr lang="ru-RU" dirty="0" smtClean="0">
                <a:solidFill>
                  <a:schemeClr val="tx1"/>
                </a:solidFill>
              </a:rPr>
              <a:t>Мне было интересно…</a:t>
            </a:r>
          </a:p>
          <a:p>
            <a:pPr algn="just">
              <a:defRPr/>
            </a:pPr>
            <a:r>
              <a:rPr lang="ru-RU" dirty="0" smtClean="0">
                <a:solidFill>
                  <a:schemeClr val="tx1"/>
                </a:solidFill>
              </a:rPr>
              <a:t>Я хочу еще узнать…</a:t>
            </a:r>
          </a:p>
          <a:p>
            <a:pPr algn="just">
              <a:defRPr/>
            </a:pPr>
            <a:endParaRPr lang="ru-RU" sz="2400" dirty="0" smtClean="0">
              <a:solidFill>
                <a:schemeClr val="tx1"/>
              </a:solidFill>
            </a:endParaRPr>
          </a:p>
          <a:p>
            <a:pPr algn="just">
              <a:buFont typeface="Wingdings" pitchFamily="2" charset="2"/>
              <a:buChar char="Ø"/>
              <a:defRPr/>
            </a:pPr>
            <a:endParaRPr lang="ru-RU" sz="2400" dirty="0" smtClean="0">
              <a:solidFill>
                <a:schemeClr val="tx1"/>
              </a:solidFill>
            </a:endParaRPr>
          </a:p>
          <a:p>
            <a:pPr algn="r" eaLnBrk="1" fontAlgn="auto" hangingPunct="1">
              <a:spcAft>
                <a:spcPct val="0"/>
              </a:spcAft>
              <a:buFont typeface="Arial" pitchFamily="34" charset="0"/>
              <a:buNone/>
              <a:defRPr/>
            </a:pPr>
            <a:endParaRPr lang="ru-RU" sz="2400" dirty="0"/>
          </a:p>
        </p:txBody>
      </p:sp>
    </p:spTree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27088" y="404813"/>
            <a:ext cx="7921625" cy="576262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t">
            <a:normAutofit/>
          </a:bodyPr>
          <a:lstStyle/>
          <a:p>
            <a:pPr eaLnBrk="1" fontAlgn="auto" hangingPunct="1">
              <a:spcAft>
                <a:spcPct val="0"/>
              </a:spcAft>
              <a:defRPr/>
            </a:pPr>
            <a:r>
              <a:rPr lang="ru-RU" sz="2800" dirty="0" smtClean="0">
                <a:latin typeface="Arial Black" pitchFamily="34" charset="0"/>
              </a:rPr>
              <a:t> Приёмы формирующего оценивания</a:t>
            </a:r>
            <a:endParaRPr lang="ru-RU" sz="2800" dirty="0">
              <a:latin typeface="Arial Black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11188" y="1268413"/>
            <a:ext cx="8137525" cy="5018087"/>
          </a:xfr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>
            <a:normAutofit/>
          </a:bodyPr>
          <a:lstStyle/>
          <a:p>
            <a:pPr algn="just">
              <a:defRPr/>
            </a:pPr>
            <a:r>
              <a:rPr lang="ru-RU" sz="2400" b="1" dirty="0" smtClean="0">
                <a:solidFill>
                  <a:schemeClr val="tx1"/>
                </a:solidFill>
              </a:rPr>
              <a:t>«</a:t>
            </a:r>
            <a:r>
              <a:rPr lang="ru-RU" sz="2400" b="1" dirty="0" err="1" smtClean="0">
                <a:solidFill>
                  <a:schemeClr val="tx1"/>
                </a:solidFill>
              </a:rPr>
              <a:t>Светофорик</a:t>
            </a:r>
            <a:r>
              <a:rPr lang="ru-RU" sz="2400" b="1" dirty="0" smtClean="0">
                <a:solidFill>
                  <a:schemeClr val="tx1"/>
                </a:solidFill>
              </a:rPr>
              <a:t>»</a:t>
            </a:r>
            <a:r>
              <a:rPr lang="ru-RU" sz="2400" dirty="0" smtClean="0">
                <a:solidFill>
                  <a:schemeClr val="tx1"/>
                </a:solidFill>
              </a:rPr>
              <a:t> - оценивание выполнения заданий с помощью цветовых сигналов: </a:t>
            </a:r>
          </a:p>
          <a:p>
            <a:pPr algn="just">
              <a:defRPr/>
            </a:pPr>
            <a:r>
              <a:rPr lang="ru-RU" sz="2400" dirty="0" smtClean="0">
                <a:solidFill>
                  <a:schemeClr val="tx1"/>
                </a:solidFill>
              </a:rPr>
              <a:t> зеленый – я умею сам, </a:t>
            </a:r>
          </a:p>
          <a:p>
            <a:pPr algn="just">
              <a:defRPr/>
            </a:pPr>
            <a:r>
              <a:rPr lang="ru-RU" sz="2400" dirty="0" smtClean="0">
                <a:solidFill>
                  <a:schemeClr val="tx1"/>
                </a:solidFill>
              </a:rPr>
              <a:t> жёлтый – я умею, но не уверен, </a:t>
            </a:r>
          </a:p>
          <a:p>
            <a:pPr algn="just">
              <a:defRPr/>
            </a:pPr>
            <a:r>
              <a:rPr lang="ru-RU" sz="2400" dirty="0" smtClean="0">
                <a:solidFill>
                  <a:schemeClr val="tx1"/>
                </a:solidFill>
              </a:rPr>
              <a:t> красный - нужна помощь</a:t>
            </a:r>
          </a:p>
          <a:p>
            <a:pPr algn="just">
              <a:defRPr/>
            </a:pPr>
            <a:endParaRPr lang="ru-RU" sz="2400" dirty="0" smtClean="0">
              <a:solidFill>
                <a:schemeClr val="tx1"/>
              </a:solidFill>
            </a:endParaRPr>
          </a:p>
        </p:txBody>
      </p:sp>
      <p:pic>
        <p:nvPicPr>
          <p:cNvPr id="31748" name="Picture 4" descr="светофор3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</a:blip>
          <a:srcRect r="50000" b="6810"/>
          <a:stretch>
            <a:fillRect/>
          </a:stretch>
        </p:blipFill>
        <p:spPr bwMode="auto">
          <a:xfrm rot="-1464216">
            <a:off x="2362200" y="3505200"/>
            <a:ext cx="1168400" cy="3048000"/>
          </a:xfrm>
          <a:prstGeom prst="rect">
            <a:avLst/>
          </a:prstGeom>
          <a:noFill/>
          <a:ln w="9525">
            <a:noFill/>
            <a:miter lim="800000"/>
          </a:ln>
        </p:spPr>
      </p:pic>
      <p:pic>
        <p:nvPicPr>
          <p:cNvPr id="31749" name="Picture 5" descr="светофор2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</a:blip>
          <a:srcRect r="50000" b="8952"/>
          <a:stretch>
            <a:fillRect/>
          </a:stretch>
        </p:blipFill>
        <p:spPr bwMode="auto">
          <a:xfrm>
            <a:off x="3995738" y="3429000"/>
            <a:ext cx="1074737" cy="2743200"/>
          </a:xfrm>
          <a:prstGeom prst="rect">
            <a:avLst/>
          </a:prstGeom>
          <a:noFill/>
          <a:ln w="9525">
            <a:noFill/>
            <a:miter lim="800000"/>
          </a:ln>
        </p:spPr>
      </p:pic>
      <p:pic>
        <p:nvPicPr>
          <p:cNvPr id="31750" name="Picture 6" descr="светофор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</a:blip>
          <a:srcRect r="50000" b="10048"/>
          <a:stretch>
            <a:fillRect/>
          </a:stretch>
        </p:blipFill>
        <p:spPr bwMode="auto">
          <a:xfrm rot="1405326">
            <a:off x="5705475" y="3635375"/>
            <a:ext cx="1120775" cy="2687638"/>
          </a:xfrm>
          <a:prstGeom prst="rect">
            <a:avLst/>
          </a:prstGeom>
          <a:noFill/>
          <a:ln w="9525">
            <a:solidFill>
              <a:srgbClr val="FFFFFF">
                <a:alpha val="0"/>
              </a:srgbClr>
            </a:solidFill>
            <a:miter lim="800000"/>
          </a:ln>
        </p:spPr>
      </p:pic>
    </p:spTree>
  </p:cSld>
  <p:clrMapOvr>
    <a:masterClrMapping/>
  </p:clrMapOvr>
  <p:transition/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NET" val="4.0.30319.42000"/>
  <p:tag name="AS_OS" val="Microsoft Windows NT 6.1.7601 Service Pack 1"/>
  <p:tag name="AS_RELEASE_DATE" val="2019.11.14"/>
  <p:tag name="AS_TITLE" val="Aspose.Slides for .NET 4.0 Client Profile"/>
  <p:tag name="AS_VERSION" val="19.11"/>
</p:tagLst>
</file>

<file path=ppt/theme/theme1.xml><?xml version="1.0" encoding="utf-8"?>
<a:theme xmlns:a="http://schemas.openxmlformats.org/drawingml/2006/main" name="1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367</TotalTime>
  <Words>781</Words>
  <Application>Microsoft Office PowerPoint</Application>
  <PresentationFormat>Экран (4:3)</PresentationFormat>
  <Paragraphs>104</Paragraphs>
  <Slides>17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2</vt:i4>
      </vt:variant>
      <vt:variant>
        <vt:lpstr>Заголовки слайдов</vt:lpstr>
      </vt:variant>
      <vt:variant>
        <vt:i4>17</vt:i4>
      </vt:variant>
    </vt:vector>
  </HeadingPairs>
  <TitlesOfParts>
    <vt:vector size="19" baseType="lpstr">
      <vt:lpstr>1_Тема Office</vt:lpstr>
      <vt:lpstr>Тема Office</vt:lpstr>
      <vt:lpstr>Методы и приемы формирующего оценивания</vt:lpstr>
      <vt:lpstr>Презентация PowerPoint</vt:lpstr>
      <vt:lpstr>Презентация PowerPoint</vt:lpstr>
      <vt:lpstr>Что такое критериальное оценивание?</vt:lpstr>
      <vt:lpstr>Что необходимо учащимся для критериального  оценивания?</vt:lpstr>
      <vt:lpstr>Алгоритм   критериального  (или формирующего) оценивания</vt:lpstr>
      <vt:lpstr> Приёмы формирующего оценивания</vt:lpstr>
      <vt:lpstr>Приёмы  формирующего оценивания</vt:lpstr>
      <vt:lpstr> Приёмы формирующего оценивания</vt:lpstr>
      <vt:lpstr>Приёмы формирующего оценивания</vt:lpstr>
      <vt:lpstr>Приёмы формирующего оценивания</vt:lpstr>
      <vt:lpstr>Презентация PowerPoint</vt:lpstr>
      <vt:lpstr> «Недельные отчёты» </vt:lpstr>
      <vt:lpstr>Презентация PowerPoint</vt:lpstr>
      <vt:lpstr>Презентация PowerPoint</vt:lpstr>
      <vt:lpstr>Подведем итоги</vt:lpstr>
      <vt:lpstr>     СПАСИБО  ЗА ВНИМАНИЕ</vt:lpstr>
    </vt:vector>
  </TitlesOfParts>
  <Manager>lusana.ru</Manager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lusana.ru</dc:title>
  <dc:subject>lusana.ru</dc:subject>
  <dc:creator>lusana.ru</dc:creator>
  <dc:description>lusana.ru</dc:description>
  <cp:lastModifiedBy>ДНС</cp:lastModifiedBy>
  <cp:revision>43</cp:revision>
  <dcterms:created xsi:type="dcterms:W3CDTF">2015-11-04T13:50:10Z</dcterms:created>
  <dcterms:modified xsi:type="dcterms:W3CDTF">2024-12-24T03:30:48Z</dcterms:modified>
</cp:coreProperties>
</file>