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84" r:id="rId3"/>
    <p:sldId id="259" r:id="rId4"/>
    <p:sldId id="287" r:id="rId5"/>
    <p:sldId id="278" r:id="rId6"/>
    <p:sldId id="285" r:id="rId7"/>
    <p:sldId id="283" r:id="rId8"/>
    <p:sldId id="280" r:id="rId9"/>
    <p:sldId id="282" r:id="rId10"/>
    <p:sldId id="286" r:id="rId11"/>
    <p:sldId id="277" r:id="rId12"/>
    <p:sldId id="279" r:id="rId13"/>
    <p:sldId id="276" r:id="rId14"/>
    <p:sldId id="261" r:id="rId15"/>
    <p:sldId id="275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5887C0"/>
    <a:srgbClr val="CCECFF"/>
    <a:srgbClr val="66FF66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50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815C81D-E052-4FF1-9A66-0C1A97D6C027}" type="datetimeFigureOut">
              <a:rPr lang="ru-RU"/>
              <a:pPr>
                <a:defRPr/>
              </a:pPr>
              <a:t>15.02.2024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49B0DD1-162D-4B91-AD1C-8870C2AF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4899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2A804-10D1-4C1B-B26C-FEA4EB561021}" type="datetime1">
              <a:rPr lang="ru-RU" smtClean="0"/>
              <a:pPr>
                <a:defRPr/>
              </a:pPr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2D7FB-5E38-4719-ACB1-EB95AC9301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9D015-4A19-499F-8FCC-76FA76A82719}" type="datetime1">
              <a:rPr lang="ru-RU" smtClean="0"/>
              <a:pPr>
                <a:defRPr/>
              </a:pPr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9CA21-287A-431E-8323-4D50F47317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F9808-7C5D-4DC0-97B3-44E9C3F128BC}" type="datetime1">
              <a:rPr lang="ru-RU" smtClean="0"/>
              <a:pPr>
                <a:defRPr/>
              </a:pPr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28195-B2ED-4FB1-8C03-F10932129A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F1FF3-B6F9-4E01-8E7A-046B865CE58D}" type="datetime1">
              <a:rPr lang="ru-RU" smtClean="0"/>
              <a:pPr>
                <a:defRPr/>
              </a:pPr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BC9FA-079A-4051-8D31-1530BB02E5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0D1B88-8F35-4E45-8F86-BC96E9A3B386}" type="datetime1">
              <a:rPr lang="ru-RU" smtClean="0"/>
              <a:pPr>
                <a:defRPr/>
              </a:pPr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C4794B-2291-4DF6-BCBF-4EE6187236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9639C-00AA-4482-BE9C-785DD08AD1CF}" type="datetime1">
              <a:rPr lang="ru-RU" smtClean="0"/>
              <a:pPr>
                <a:defRPr/>
              </a:pPr>
              <a:t>15.02.2024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11351-01AA-4961-8A8D-1EDB8EB18C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D5FCF9-6081-4CFE-81F7-A53DCFC1E136}" type="datetime1">
              <a:rPr lang="ru-RU" smtClean="0"/>
              <a:pPr>
                <a:defRPr/>
              </a:pPr>
              <a:t>15.02.2024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79E71-A80D-4542-A5E3-8ED93D2A49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6DFDA-3C00-45ED-AA90-7ED26AA132A8}" type="datetime1">
              <a:rPr lang="ru-RU" smtClean="0"/>
              <a:pPr>
                <a:defRPr/>
              </a:pPr>
              <a:t>15.02.2024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725F6E-55EB-4BDE-B1AD-BDAE3A7215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0381A-B04B-46A1-BB9C-A96A270802BA}" type="datetime1">
              <a:rPr lang="ru-RU" smtClean="0"/>
              <a:pPr>
                <a:defRPr/>
              </a:pPr>
              <a:t>15.02.2024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814F09-A46F-4A9B-AD3A-9319C30F5C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845D5-1F3C-4414-A41A-FF20505B4081}" type="datetime1">
              <a:rPr lang="ru-RU" smtClean="0"/>
              <a:pPr>
                <a:defRPr/>
              </a:pPr>
              <a:t>15.02.2024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34BB1-83AF-4EB8-BF68-D205E83EEC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2F73D-65C7-434E-A4ED-29BDDFA39BD6}" type="datetime1">
              <a:rPr lang="ru-RU" smtClean="0"/>
              <a:pPr>
                <a:defRPr/>
              </a:pPr>
              <a:t>15.02.2024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5DE2A-20C6-4A1C-A36C-7A32525A28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EA3514F-DD60-41B2-985B-F0EC40C17859}" type="datetime1">
              <a:rPr lang="ru-RU" smtClean="0"/>
              <a:pPr>
                <a:defRPr/>
              </a:pPr>
              <a:t>15.02.2024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A4EC78-5D11-4CE5-8940-16E664B0B9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95288" y="692150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09600" y="404813"/>
            <a:ext cx="8048625" cy="6119812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8384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dirty="0"/>
              <a:t>Муниципальное автономное учреждение дополнительного образования «Детско – юношеский центр «Поиск»</a:t>
            </a:r>
            <a:br>
              <a:rPr lang="ru-RU" sz="2000" dirty="0"/>
            </a:br>
            <a:r>
              <a:rPr lang="ru-RU" dirty="0"/>
              <a:t/>
            </a:r>
            <a:br>
              <a:rPr lang="ru-RU" dirty="0"/>
            </a:br>
            <a:r>
              <a:rPr lang="ru-RU" sz="4000" b="1" dirty="0">
                <a:solidFill>
                  <a:srgbClr val="0000CC"/>
                </a:solidFill>
              </a:rPr>
              <a:t>Мастер – класс, как эффективная форма передачи передового педагогического опыта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437063"/>
            <a:ext cx="6400800" cy="1439862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700" dirty="0">
                <a:solidFill>
                  <a:srgbClr val="376092"/>
                </a:solidFill>
              </a:rPr>
              <a:t> </a:t>
            </a:r>
            <a:r>
              <a:rPr lang="ru-RU" sz="2000" dirty="0">
                <a:solidFill>
                  <a:srgbClr val="376092"/>
                </a:solidFill>
              </a:rPr>
              <a:t> Заведующий отделом</a:t>
            </a:r>
            <a:endParaRPr lang="ru-RU" sz="1700" dirty="0">
              <a:solidFill>
                <a:srgbClr val="0000CC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ru-RU" sz="2600" b="1" dirty="0">
                <a:solidFill>
                  <a:srgbClr val="10253F"/>
                </a:solidFill>
              </a:rPr>
              <a:t> Исайкина Ирина Александровна</a:t>
            </a:r>
            <a:endParaRPr lang="ru-RU" sz="2000" dirty="0">
              <a:solidFill>
                <a:srgbClr val="376092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z="2700" dirty="0">
              <a:solidFill>
                <a:srgbClr val="898989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B2D7FB-5E38-4719-ACB1-EB95AC930197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95288" y="692150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09600" y="864403"/>
            <a:ext cx="8153400" cy="5688797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	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3556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404813"/>
            <a:ext cx="8229600" cy="431800"/>
          </a:xfrm>
        </p:spPr>
        <p:txBody>
          <a:bodyPr/>
          <a:lstStyle/>
          <a:p>
            <a:pPr eaLnBrk="1" hangingPunct="1"/>
            <a:r>
              <a:rPr lang="ru-RU" sz="2000"/>
              <a:t>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165850"/>
            <a:ext cx="6400800" cy="287338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3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23558" name="Rectangle 1"/>
          <p:cNvSpPr>
            <a:spLocks noChangeArrowheads="1"/>
          </p:cNvSpPr>
          <p:nvPr/>
        </p:nvSpPr>
        <p:spPr bwMode="auto">
          <a:xfrm>
            <a:off x="838200" y="864403"/>
            <a:ext cx="746760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>
                <a:latin typeface="+mj-lt"/>
                <a:ea typeface="Calibri" pitchFamily="34" charset="0"/>
                <a:cs typeface="Times New Roman" pitchFamily="18" charset="0"/>
              </a:rPr>
              <a:t>Структура (содержание) мастер – класса</a:t>
            </a:r>
          </a:p>
          <a:p>
            <a:endParaRPr lang="ru-RU" sz="2800" b="1" dirty="0">
              <a:latin typeface="+mj-lt"/>
              <a:ea typeface="Calibri" pitchFamily="34" charset="0"/>
              <a:cs typeface="Times New Roman" pitchFamily="18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ru-RU" sz="2200" b="1" dirty="0">
                <a:solidFill>
                  <a:srgbClr val="0000CC"/>
                </a:solidFill>
                <a:latin typeface="+mn-lt"/>
                <a:ea typeface="Calibri" pitchFamily="34" charset="0"/>
                <a:cs typeface="Times New Roman" pitchFamily="18" charset="0"/>
              </a:rPr>
              <a:t>вступительная часть (мастером даются необходимые целевые установки, представляется собственная система работы  или её отдельные элементы);</a:t>
            </a:r>
          </a:p>
          <a:p>
            <a:pPr marL="457200" indent="-457200">
              <a:buFont typeface="Arial" charset="0"/>
              <a:buChar char="•"/>
            </a:pPr>
            <a:r>
              <a:rPr lang="ru-RU" sz="2200" b="1" dirty="0">
                <a:solidFill>
                  <a:srgbClr val="0000CC"/>
                </a:solidFill>
                <a:latin typeface="+mn-lt"/>
                <a:ea typeface="Calibri" pitchFamily="34" charset="0"/>
                <a:cs typeface="Times New Roman" pitchFamily="18" charset="0"/>
              </a:rPr>
              <a:t>основная демонстрационная часть ( педагог – мастер осуществляет прямой </a:t>
            </a:r>
            <a:r>
              <a:rPr lang="ru-RU" sz="2200" b="1" u="sng" dirty="0">
                <a:solidFill>
                  <a:srgbClr val="FF0000"/>
                </a:solidFill>
                <a:latin typeface="+mn-lt"/>
                <a:ea typeface="Calibri" pitchFamily="34" charset="0"/>
                <a:cs typeface="Times New Roman" pitchFamily="18" charset="0"/>
              </a:rPr>
              <a:t>комментированный показ </a:t>
            </a:r>
            <a:r>
              <a:rPr lang="ru-RU" sz="2200" b="1" dirty="0">
                <a:solidFill>
                  <a:srgbClr val="0000CC"/>
                </a:solidFill>
                <a:latin typeface="+mn-lt"/>
                <a:ea typeface="Calibri" pitchFamily="34" charset="0"/>
                <a:cs typeface="Times New Roman" pitchFamily="18" charset="0"/>
              </a:rPr>
              <a:t>в действии методов и приёмов работы);</a:t>
            </a:r>
          </a:p>
          <a:p>
            <a:pPr marL="457200" indent="-457200">
              <a:buFont typeface="Arial" charset="0"/>
              <a:buChar char="•"/>
            </a:pPr>
            <a:r>
              <a:rPr lang="ru-RU" sz="2200" b="1" dirty="0">
                <a:solidFill>
                  <a:srgbClr val="0000CC"/>
                </a:solidFill>
                <a:latin typeface="+mn-lt"/>
                <a:ea typeface="Calibri" pitchFamily="34" charset="0"/>
                <a:cs typeface="Times New Roman" pitchFamily="18" charset="0"/>
              </a:rPr>
              <a:t>практическое обучение использованию профессионального опыта педагога – мастера (он организует самостоятельную работу слушателей, </a:t>
            </a:r>
            <a:r>
              <a:rPr lang="ru-RU" sz="2200" b="1" u="sng" dirty="0">
                <a:solidFill>
                  <a:srgbClr val="FF0000"/>
                </a:solidFill>
                <a:latin typeface="+mn-lt"/>
                <a:ea typeface="Calibri" pitchFamily="34" charset="0"/>
                <a:cs typeface="Times New Roman" pitchFamily="18" charset="0"/>
              </a:rPr>
              <a:t>выступая в роли консультанта</a:t>
            </a:r>
            <a:r>
              <a:rPr lang="ru-RU" sz="2200" b="1" dirty="0">
                <a:solidFill>
                  <a:srgbClr val="0000CC"/>
                </a:solidFill>
                <a:latin typeface="+mn-lt"/>
                <a:ea typeface="Calibri" pitchFamily="34" charset="0"/>
                <a:cs typeface="Times New Roman" pitchFamily="18" charset="0"/>
              </a:rPr>
              <a:t>);</a:t>
            </a:r>
          </a:p>
          <a:p>
            <a:pPr marL="457200" indent="-457200">
              <a:buFont typeface="Arial" charset="0"/>
              <a:buChar char="•"/>
            </a:pPr>
            <a:r>
              <a:rPr lang="ru-RU" sz="2200" b="1" dirty="0">
                <a:solidFill>
                  <a:srgbClr val="0000CC"/>
                </a:solidFill>
                <a:latin typeface="+mn-lt"/>
                <a:ea typeface="Calibri" pitchFamily="34" charset="0"/>
                <a:cs typeface="Times New Roman" pitchFamily="18" charset="0"/>
              </a:rPr>
              <a:t>показ и обсуждение результатов совместной деятельности участниками мастер – класса;</a:t>
            </a:r>
          </a:p>
          <a:p>
            <a:pPr marL="457200" indent="-457200">
              <a:buFont typeface="Arial" charset="0"/>
              <a:buChar char="•"/>
            </a:pPr>
            <a:r>
              <a:rPr lang="ru-RU" sz="2200" b="1" dirty="0">
                <a:solidFill>
                  <a:srgbClr val="0000CC"/>
                </a:solidFill>
                <a:latin typeface="+mn-lt"/>
                <a:ea typeface="Calibri" pitchFamily="34" charset="0"/>
                <a:cs typeface="Times New Roman" pitchFamily="18" charset="0"/>
              </a:rPr>
              <a:t>подведение итогов (рефлексия) мастер – класса.</a:t>
            </a:r>
            <a:endParaRPr lang="ru-RU" sz="2200" dirty="0">
              <a:solidFill>
                <a:srgbClr val="0000CC"/>
              </a:solidFill>
              <a:latin typeface="+mn-lt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14F09-A46F-4A9B-AD3A-9319C30F5C38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58775" y="249523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38162" y="620713"/>
            <a:ext cx="8139112" cy="6100762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1"/>
                </a:solidFill>
              </a:rPr>
              <a:t>Требования к организации и проведению мастер – класса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00CC"/>
                </a:solidFill>
              </a:rPr>
              <a:t>* наличие и содержание педагогических идей;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00CC"/>
                </a:solidFill>
              </a:rPr>
              <a:t>* демонстрация инновационных педагогических технологий (или их элементов);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00CC"/>
                </a:solidFill>
              </a:rPr>
              <a:t>* доступность представленных педагогических приёмов, методов, технологий;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00CC"/>
                </a:solidFill>
              </a:rPr>
              <a:t>* наличие методов, приёмов и условий создания ситуации успеха;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00CC"/>
                </a:solidFill>
              </a:rPr>
              <a:t>* наличие приёмов и условий мотивации, способствующих включению каждого участника в активную деятельность;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0000CC"/>
                </a:solidFill>
              </a:rPr>
              <a:t>* показатели результативности используемых мастером приёмов и способов педагогической деятельности.</a:t>
            </a:r>
          </a:p>
          <a:p>
            <a:pPr marL="457200" indent="-457200" algn="ctr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ru-RU" sz="2400" b="1" dirty="0">
              <a:solidFill>
                <a:schemeClr val="tx1"/>
              </a:solidFill>
            </a:endParaRPr>
          </a:p>
          <a:p>
            <a:pPr marL="457200" indent="-457200" algn="ctr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4580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404813"/>
            <a:ext cx="8229600" cy="431800"/>
          </a:xfrm>
        </p:spPr>
        <p:txBody>
          <a:bodyPr/>
          <a:lstStyle/>
          <a:p>
            <a:pPr eaLnBrk="1" hangingPunct="1"/>
            <a:r>
              <a:rPr lang="ru-RU" sz="2000" dirty="0"/>
              <a:t>  </a:t>
            </a:r>
          </a:p>
        </p:txBody>
      </p:sp>
      <p:sp>
        <p:nvSpPr>
          <p:cNvPr id="24582" name="Rectangle 1"/>
          <p:cNvSpPr>
            <a:spLocks noChangeArrowheads="1"/>
          </p:cNvSpPr>
          <p:nvPr/>
        </p:nvSpPr>
        <p:spPr bwMode="auto">
          <a:xfrm>
            <a:off x="827088" y="2892187"/>
            <a:ext cx="756126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2400" b="1" dirty="0"/>
          </a:p>
          <a:p>
            <a:pPr eaLnBrk="0" hangingPunct="0"/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14F09-A46F-4A9B-AD3A-9319C30F5C38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95288" y="692150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09600" y="738188"/>
            <a:ext cx="8182366" cy="5891212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u="sng" dirty="0">
                <a:solidFill>
                  <a:schemeClr val="tx1"/>
                </a:solidFill>
                <a:latin typeface="+mj-lt"/>
              </a:rPr>
              <a:t>Как подготовить мастер – класс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0000CC"/>
                </a:solidFill>
                <a:latin typeface="+mj-lt"/>
              </a:rPr>
              <a:t>1. </a:t>
            </a:r>
            <a:r>
              <a:rPr lang="ru-RU" sz="2400" dirty="0">
                <a:solidFill>
                  <a:srgbClr val="0000CC"/>
                </a:solidFill>
              </a:rPr>
              <a:t>Выберите ведущую педагогическую идею или технологию, которую хотите продемонстрировать.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0000CC"/>
                </a:solidFill>
              </a:rPr>
              <a:t>2. Определите цель и задачи, а также результаты, которых хотите достигнуть.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0000CC"/>
                </a:solidFill>
              </a:rPr>
              <a:t>3. Придумайте проблему, вопрос, которые вызовут интерес у участников.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0000CC"/>
                </a:solidFill>
              </a:rPr>
              <a:t>4. Продумайте практическую часть.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0000CC"/>
                </a:solidFill>
              </a:rPr>
              <a:t>5. Подберите средства и формы работы.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0000CC"/>
                </a:solidFill>
              </a:rPr>
              <a:t>6. Придумайте неожиданные открытия, которые раскрывают ведущую педагогическую идею.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0000CC"/>
                </a:solidFill>
              </a:rPr>
              <a:t>7. Составьте подробный план мастер – класса.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0000CC"/>
                </a:solidFill>
              </a:rPr>
              <a:t>8. Продумайте пространство (среда) мастер – класса.</a:t>
            </a:r>
          </a:p>
        </p:txBody>
      </p:sp>
      <p:sp>
        <p:nvSpPr>
          <p:cNvPr id="25604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404813"/>
            <a:ext cx="8229600" cy="431800"/>
          </a:xfrm>
        </p:spPr>
        <p:txBody>
          <a:bodyPr/>
          <a:lstStyle/>
          <a:p>
            <a:pPr eaLnBrk="1" hangingPunct="1"/>
            <a:r>
              <a:rPr lang="ru-RU" sz="2000"/>
              <a:t>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165850"/>
            <a:ext cx="6400800" cy="287338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3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14F09-A46F-4A9B-AD3A-9319C30F5C38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95288" y="692150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09600" y="762000"/>
            <a:ext cx="8210550" cy="579120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Организация и проведение мастер-класса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2">
                    <a:lumMod val="50000"/>
                  </a:schemeClr>
                </a:solidFill>
              </a:rPr>
              <a:t>решает следующие задачи: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-демонстрация собственного профессионального опыта;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-обучение педагогического коллектива;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-наставничество;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-аттестация педагогов;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-обобщение опыта;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-консультации;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-знакомство родителей с профессиональными достижениями педагогического коллектива (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дни открытых дверей для родителей</a:t>
            </a: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);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tx2">
                    <a:lumMod val="50000"/>
                  </a:schemeClr>
                </a:solidFill>
              </a:rPr>
              <a:t>-проведение промежуточной экспер­тизы деятельности педагога для выявления сильных и слабых сторон, эффективности новых технологий и новых программ.</a:t>
            </a:r>
          </a:p>
        </p:txBody>
      </p:sp>
      <p:sp>
        <p:nvSpPr>
          <p:cNvPr id="26628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404813"/>
            <a:ext cx="8229600" cy="431800"/>
          </a:xfrm>
        </p:spPr>
        <p:txBody>
          <a:bodyPr/>
          <a:lstStyle/>
          <a:p>
            <a:pPr eaLnBrk="1" hangingPunct="1"/>
            <a:r>
              <a:rPr lang="ru-RU" sz="2000"/>
              <a:t>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165850"/>
            <a:ext cx="6400800" cy="287338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3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14F09-A46F-4A9B-AD3A-9319C30F5C38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188913" y="125642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396450" y="404813"/>
            <a:ext cx="8153400" cy="5814164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tabLst>
                <a:tab pos="457200" algn="l"/>
              </a:tabLst>
              <a:defRPr/>
            </a:pPr>
            <a:r>
              <a:rPr lang="ru-RU" sz="2400" b="1" dirty="0">
                <a:solidFill>
                  <a:schemeClr val="tx1"/>
                </a:solidFill>
                <a:cs typeface="Times New Roman" pitchFamily="18" charset="0"/>
              </a:rPr>
              <a:t>Во время проведения мастер - класса следует обратить внимание на:</a:t>
            </a:r>
          </a:p>
          <a:p>
            <a:pPr>
              <a:tabLst>
                <a:tab pos="457200" algn="l"/>
              </a:tabLst>
              <a:defRPr/>
            </a:pPr>
            <a:endParaRPr lang="ru-RU" sz="1100" dirty="0">
              <a:solidFill>
                <a:schemeClr val="tx1"/>
              </a:solidFill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речь и голос (тон, сила, выразительность, дикция, интонация, техника речи)</a:t>
            </a:r>
            <a:endParaRPr lang="ru-RU" sz="2000" dirty="0">
              <a:solidFill>
                <a:schemeClr val="tx1"/>
              </a:solidFill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мимику, жест, управление эмоциями, голосом;</a:t>
            </a:r>
            <a:endParaRPr lang="ru-RU" sz="2000" dirty="0">
              <a:solidFill>
                <a:schemeClr val="tx1"/>
              </a:solidFill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пантомимику (осанка, умение стоять, сидеть, наблюдать за поведение участников);</a:t>
            </a:r>
            <a:endParaRPr lang="ru-RU" sz="2000" dirty="0">
              <a:solidFill>
                <a:schemeClr val="tx1"/>
              </a:solidFill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умение сосредоточиться на предмете разговора;  </a:t>
            </a: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отсутствие скованности;</a:t>
            </a:r>
            <a:endParaRPr lang="ru-RU" sz="2000" dirty="0">
              <a:solidFill>
                <a:schemeClr val="tx1"/>
              </a:solidFill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искусство общения: </a:t>
            </a:r>
            <a:r>
              <a:rPr lang="ru-RU" sz="2000" dirty="0" err="1">
                <a:solidFill>
                  <a:schemeClr val="tx1"/>
                </a:solidFill>
                <a:cs typeface="Times New Roman" pitchFamily="18" charset="0"/>
              </a:rPr>
              <a:t>эмпатия</a:t>
            </a: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, психологическая избирательность, способность к педагогическому вниманию;</a:t>
            </a:r>
            <a:endParaRPr lang="ru-RU" sz="2000" dirty="0">
              <a:solidFill>
                <a:schemeClr val="tx1"/>
              </a:solidFill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педагогическую импровизацию: умение работать по плану «в голове», привлекать личный опыт, управлять незапланированными ситуациями;</a:t>
            </a:r>
            <a:endParaRPr lang="ru-RU" sz="2000" dirty="0">
              <a:solidFill>
                <a:schemeClr val="tx1"/>
              </a:solidFill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психологическую зоркость, умение вычислять «гениев» и поддерживать «отстающих»;</a:t>
            </a:r>
            <a:endParaRPr lang="ru-RU" sz="2000" dirty="0">
              <a:solidFill>
                <a:schemeClr val="tx1"/>
              </a:solidFill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коммуникативную культуру, умение вести диалог, дискуссию;</a:t>
            </a:r>
            <a:endParaRPr lang="ru-RU" sz="2000" dirty="0">
              <a:solidFill>
                <a:schemeClr val="tx1"/>
              </a:solidFill>
              <a:cs typeface="Arial" charset="0"/>
            </a:endParaRPr>
          </a:p>
          <a:p>
            <a:pPr eaLnBrk="0" hangingPunct="0">
              <a:buFontTx/>
              <a:buChar char="•"/>
              <a:tabLst>
                <a:tab pos="457200" algn="l"/>
              </a:tabLst>
              <a:defRPr/>
            </a:pPr>
            <a:r>
              <a:rPr lang="ru-RU" sz="2000" dirty="0">
                <a:solidFill>
                  <a:schemeClr val="tx1"/>
                </a:solidFill>
                <a:cs typeface="Times New Roman" pitchFamily="18" charset="0"/>
              </a:rPr>
              <a:t>чувство времени!</a:t>
            </a:r>
            <a:endParaRPr lang="ru-RU" sz="2000" dirty="0">
              <a:solidFill>
                <a:schemeClr val="tx1"/>
              </a:solidFill>
              <a:cs typeface="Arial" charset="0"/>
            </a:endParaRPr>
          </a:p>
          <a:p>
            <a:pPr algn="ctr">
              <a:tabLst>
                <a:tab pos="457200" algn="l"/>
              </a:tabLst>
              <a:defRPr/>
            </a:pPr>
            <a:endParaRPr lang="ru-RU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165850"/>
            <a:ext cx="5500688" cy="358775"/>
          </a:xfrm>
        </p:spPr>
        <p:txBody>
          <a:bodyPr rtlCol="0">
            <a:normAutofit fontScale="9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3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27653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404813"/>
            <a:ext cx="8229600" cy="431800"/>
          </a:xfrm>
        </p:spPr>
        <p:txBody>
          <a:bodyPr/>
          <a:lstStyle/>
          <a:p>
            <a:pPr eaLnBrk="1" hangingPunct="1"/>
            <a:r>
              <a:rPr lang="ru-RU" sz="2000"/>
              <a:t>  </a:t>
            </a:r>
          </a:p>
        </p:txBody>
      </p:sp>
      <p:sp>
        <p:nvSpPr>
          <p:cNvPr id="27654" name="Rectangle 3"/>
          <p:cNvSpPr>
            <a:spLocks noChangeArrowheads="1"/>
          </p:cNvSpPr>
          <p:nvPr/>
        </p:nvSpPr>
        <p:spPr bwMode="auto">
          <a:xfrm>
            <a:off x="0" y="1538288"/>
            <a:ext cx="10456863" cy="323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  <a:p>
            <a:pPr>
              <a:tabLst>
                <a:tab pos="457200" algn="l"/>
              </a:tabLst>
            </a:pPr>
            <a:endParaRPr lang="ru-RU" sz="1200" b="1"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14F09-A46F-4A9B-AD3A-9319C30F5C38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95288" y="692150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77912" y="838200"/>
            <a:ext cx="8351837" cy="5791384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00CC"/>
                </a:solidFill>
              </a:rPr>
              <a:t>Непрерывный контакт, практически индивидуальный подход к каждому участнику – вот то, что отличает мастер – класс от всех остальных форм и методов обучения.</a:t>
            </a:r>
          </a:p>
        </p:txBody>
      </p:sp>
      <p:sp>
        <p:nvSpPr>
          <p:cNvPr id="38916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404813"/>
            <a:ext cx="8229600" cy="431800"/>
          </a:xfrm>
        </p:spPr>
        <p:txBody>
          <a:bodyPr/>
          <a:lstStyle/>
          <a:p>
            <a:pPr eaLnBrk="1" hangingPunct="1"/>
            <a:r>
              <a:rPr lang="ru-RU" sz="2000"/>
              <a:t>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165850"/>
            <a:ext cx="6400800" cy="287338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3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38918" name="Rectangle 1"/>
          <p:cNvSpPr>
            <a:spLocks noChangeArrowheads="1"/>
          </p:cNvSpPr>
          <p:nvPr/>
        </p:nvSpPr>
        <p:spPr bwMode="auto">
          <a:xfrm>
            <a:off x="827088" y="3199552"/>
            <a:ext cx="72739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 dirty="0">
                <a:latin typeface="Calibri" pitchFamily="34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14F09-A46F-4A9B-AD3A-9319C30F5C38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95288" y="692150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762000" y="838200"/>
            <a:ext cx="7924800" cy="575945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0000CC"/>
                </a:solidFill>
                <a:latin typeface="+mj-lt"/>
              </a:rPr>
              <a:t>« </a:t>
            </a:r>
            <a:r>
              <a:rPr lang="ru-RU" sz="3600" b="1" dirty="0">
                <a:solidFill>
                  <a:srgbClr val="0000CC"/>
                </a:solidFill>
                <a:latin typeface="+mj-lt"/>
              </a:rPr>
              <a:t>Обучать – значит вдвойне учиться»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solidFill>
                  <a:srgbClr val="0000CC"/>
                </a:solidFill>
                <a:latin typeface="+mj-lt"/>
              </a:rPr>
              <a:t> Ж. </a:t>
            </a:r>
            <a:r>
              <a:rPr lang="ru-RU" sz="3600" b="1" dirty="0" err="1">
                <a:solidFill>
                  <a:srgbClr val="0000CC"/>
                </a:solidFill>
                <a:latin typeface="+mj-lt"/>
              </a:rPr>
              <a:t>Жубер</a:t>
            </a:r>
            <a:r>
              <a:rPr lang="ru-RU" sz="3600" b="1" dirty="0">
                <a:solidFill>
                  <a:srgbClr val="0000CC"/>
                </a:solidFill>
                <a:latin typeface="+mj-lt"/>
              </a:rPr>
              <a:t> (французский </a:t>
            </a:r>
            <a:r>
              <a:rPr lang="ru-RU" sz="3600" b="1" dirty="0" smtClean="0">
                <a:solidFill>
                  <a:srgbClr val="0000CC"/>
                </a:solidFill>
                <a:latin typeface="+mj-lt"/>
              </a:rPr>
              <a:t>писатель – моралист, эссеист </a:t>
            </a:r>
            <a:r>
              <a:rPr lang="ru-RU" sz="3600" b="1" dirty="0">
                <a:solidFill>
                  <a:srgbClr val="0000CC"/>
                </a:solidFill>
                <a:latin typeface="+mj-lt"/>
              </a:rPr>
              <a:t>и педагог)</a:t>
            </a:r>
          </a:p>
        </p:txBody>
      </p:sp>
      <p:sp>
        <p:nvSpPr>
          <p:cNvPr id="15364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404813"/>
            <a:ext cx="8229600" cy="431800"/>
          </a:xfrm>
        </p:spPr>
        <p:txBody>
          <a:bodyPr/>
          <a:lstStyle/>
          <a:p>
            <a:pPr eaLnBrk="1" hangingPunct="1"/>
            <a:r>
              <a:rPr lang="ru-RU" sz="2000"/>
              <a:t>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165850"/>
            <a:ext cx="6400800" cy="287338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3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15366" name="Rectangle 2"/>
          <p:cNvSpPr>
            <a:spLocks noChangeArrowheads="1"/>
          </p:cNvSpPr>
          <p:nvPr/>
        </p:nvSpPr>
        <p:spPr bwMode="auto">
          <a:xfrm>
            <a:off x="971550" y="3069322"/>
            <a:ext cx="72723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r"/>
            <a:r>
              <a:rPr lang="ru-RU" sz="3600" i="1" dirty="0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lang="ru-RU" sz="3600" dirty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14F09-A46F-4A9B-AD3A-9319C30F5C38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95288" y="692150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57200" y="221358"/>
            <a:ext cx="8223250" cy="6317554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endParaRPr lang="ru-RU" dirty="0">
              <a:solidFill>
                <a:srgbClr val="376092"/>
              </a:solidFill>
              <a:cs typeface="Arial" charset="0"/>
            </a:endParaRPr>
          </a:p>
          <a:p>
            <a:endParaRPr lang="ru-RU" dirty="0">
              <a:solidFill>
                <a:srgbClr val="376092"/>
              </a:solidFill>
              <a:cs typeface="Arial" charset="0"/>
            </a:endParaRPr>
          </a:p>
          <a:p>
            <a:endParaRPr lang="ru-RU" dirty="0">
              <a:solidFill>
                <a:srgbClr val="376092"/>
              </a:solidFill>
              <a:cs typeface="Arial" charset="0"/>
            </a:endParaRPr>
          </a:p>
          <a:p>
            <a:endParaRPr lang="ru-RU" dirty="0">
              <a:solidFill>
                <a:srgbClr val="376092"/>
              </a:solidFill>
              <a:cs typeface="Arial" charset="0"/>
            </a:endParaRPr>
          </a:p>
          <a:p>
            <a:r>
              <a:rPr lang="ru-RU" dirty="0">
                <a:solidFill>
                  <a:srgbClr val="376092"/>
                </a:solidFill>
                <a:cs typeface="Arial" charset="0"/>
              </a:rPr>
              <a:t>     </a:t>
            </a:r>
            <a:r>
              <a:rPr lang="ru-RU" sz="2000" b="1" dirty="0">
                <a:solidFill>
                  <a:schemeClr val="tx1"/>
                </a:solidFill>
                <a:cs typeface="Arial" charset="0"/>
              </a:rPr>
              <a:t>Педагогам необходимо постоянно учиться друг у друга, и лучшей мотивацией для этого должен стать взаимообмен профессиональным опытом. Оптимальной формой такого взаимообмена является </a:t>
            </a:r>
            <a:r>
              <a:rPr lang="ru-RU" sz="2000" b="1" u="sng" dirty="0">
                <a:solidFill>
                  <a:schemeClr val="tx1"/>
                </a:solidFill>
                <a:cs typeface="Arial" charset="0"/>
              </a:rPr>
              <a:t>мастер – класс.</a:t>
            </a:r>
          </a:p>
          <a:p>
            <a:endParaRPr lang="ru-RU" sz="2000" b="1" dirty="0">
              <a:solidFill>
                <a:schemeClr val="tx1"/>
              </a:solidFill>
              <a:cs typeface="Arial" charset="0"/>
            </a:endParaRPr>
          </a:p>
          <a:p>
            <a:r>
              <a:rPr lang="ru-RU" sz="2000" b="1" u="sng" dirty="0">
                <a:solidFill>
                  <a:schemeClr val="tx1"/>
                </a:solidFill>
                <a:cs typeface="Arial" charset="0"/>
              </a:rPr>
              <a:t>Мастер – класс  </a:t>
            </a:r>
            <a:r>
              <a:rPr lang="ru-RU" sz="2000" b="1" dirty="0">
                <a:solidFill>
                  <a:schemeClr val="tx1"/>
                </a:solidFill>
                <a:cs typeface="Arial" charset="0"/>
              </a:rPr>
              <a:t>есть средство трансляции (демонстрации) педагогом – мастером своего профессионального опыта, передача действующей педагогической технологии, а также  рефлексия собственного профессионального мастерства участниками мастер – класса.</a:t>
            </a:r>
          </a:p>
          <a:p>
            <a:endParaRPr lang="ru-RU" dirty="0">
              <a:solidFill>
                <a:srgbClr val="376092"/>
              </a:solidFill>
              <a:cs typeface="Arial" charset="0"/>
            </a:endParaRPr>
          </a:p>
          <a:p>
            <a:r>
              <a:rPr lang="ru-RU" sz="2000" b="1" dirty="0">
                <a:solidFill>
                  <a:srgbClr val="0000CC"/>
                </a:solidFill>
                <a:cs typeface="Arial" charset="0"/>
              </a:rPr>
              <a:t>Мастер – класс - это эффективная форма передачи знаний и умений, обмена опытом обучения и воспитания, центральным звеном которой является демонстрация оригинальных методов освоения определённого содержания при активной роли всех участников образовательного процесса.	</a:t>
            </a:r>
            <a:endParaRPr lang="ru-RU" sz="2000" b="1" i="1" dirty="0">
              <a:solidFill>
                <a:srgbClr val="0000CC"/>
              </a:solidFill>
              <a:latin typeface="Arial" charset="0"/>
              <a:cs typeface="Arial" charset="0"/>
            </a:endParaRPr>
          </a:p>
          <a:p>
            <a:r>
              <a:rPr lang="ru-RU" sz="1600" b="1" dirty="0">
                <a:solidFill>
                  <a:schemeClr val="tx1"/>
                </a:solidFill>
                <a:cs typeface="Arial" charset="0"/>
              </a:rPr>
              <a:t>	</a:t>
            </a:r>
            <a:r>
              <a:rPr lang="ru-RU" b="1" dirty="0">
                <a:solidFill>
                  <a:schemeClr val="tx1"/>
                </a:solidFill>
                <a:cs typeface="Arial" charset="0"/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ru-RU" b="1" dirty="0">
                <a:solidFill>
                  <a:schemeClr val="tx1"/>
                </a:solidFill>
                <a:cs typeface="Arial" charset="0"/>
              </a:rPr>
              <a:t>Мастер-классы не показывают, а проводят. 	</a:t>
            </a:r>
          </a:p>
          <a:p>
            <a:endParaRPr lang="ru-RU" b="1" dirty="0">
              <a:solidFill>
                <a:schemeClr val="tx1"/>
              </a:solidFill>
              <a:cs typeface="Arial" charset="0"/>
            </a:endParaRPr>
          </a:p>
          <a:p>
            <a:r>
              <a:rPr lang="ru-RU" b="1" dirty="0">
                <a:solidFill>
                  <a:schemeClr val="tx1"/>
                </a:solidFill>
                <a:cs typeface="Arial" charset="0"/>
              </a:rPr>
              <a:t>	</a:t>
            </a:r>
            <a:endParaRPr lang="ru-RU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5760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/>
              <a:t> 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851150" y="6165850"/>
            <a:ext cx="2725738" cy="209550"/>
          </a:xfrm>
        </p:spPr>
        <p:txBody>
          <a:bodyPr rtlCol="0">
            <a:normAutofit fontScale="4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3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725F6E-55EB-4BDE-B1AD-BDAE3A721574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95288" y="692150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609601" y="838200"/>
            <a:ext cx="8153399" cy="571500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buFont typeface="Arial" charset="0"/>
              <a:buChar char="•"/>
            </a:pPr>
            <a:r>
              <a:rPr lang="ru-RU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ru-RU" sz="2800" b="1" dirty="0">
                <a:solidFill>
                  <a:schemeClr val="tx1"/>
                </a:solidFill>
                <a:cs typeface="Arial" charset="0"/>
              </a:rPr>
              <a:t>Позитивный результат мастер – класса – это результат, выражающийся в овладении участниками новыми творческими способами решения педагогической проблемы, в формировании мотивации к самообучению и саморазвитию.</a:t>
            </a:r>
          </a:p>
          <a:p>
            <a:pPr>
              <a:buFont typeface="Arial" charset="0"/>
              <a:buChar char="•"/>
            </a:pPr>
            <a:endParaRPr lang="ru-RU" sz="2800" b="1" dirty="0">
              <a:solidFill>
                <a:schemeClr val="tx1"/>
              </a:solidFill>
              <a:cs typeface="Arial" charset="0"/>
            </a:endParaRPr>
          </a:p>
          <a:p>
            <a:pPr>
              <a:buFont typeface="Arial" charset="0"/>
              <a:buChar char="•"/>
            </a:pPr>
            <a:r>
              <a:rPr lang="ru-RU" sz="2800" b="1" dirty="0">
                <a:solidFill>
                  <a:schemeClr val="tx1"/>
                </a:solidFill>
                <a:cs typeface="Arial" charset="0"/>
              </a:rPr>
              <a:t> Передать продуктивные способы работы – одна из важнейших задач для мастера.</a:t>
            </a:r>
            <a:endParaRPr lang="ru-RU" sz="2800" dirty="0">
              <a:solidFill>
                <a:schemeClr val="tx1"/>
              </a:solidFill>
              <a:cs typeface="Arial" charset="0"/>
            </a:endParaRPr>
          </a:p>
        </p:txBody>
      </p:sp>
      <p:sp>
        <p:nvSpPr>
          <p:cNvPr id="17412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692150"/>
            <a:ext cx="8229600" cy="222250"/>
          </a:xfrm>
        </p:spPr>
        <p:txBody>
          <a:bodyPr/>
          <a:lstStyle/>
          <a:p>
            <a:pPr eaLnBrk="1" hangingPunct="1"/>
            <a:r>
              <a:rPr lang="ru-RU" sz="2000"/>
              <a:t>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165850"/>
            <a:ext cx="6400800" cy="287338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3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14F09-A46F-4A9B-AD3A-9319C30F5C38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95288" y="692150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541339" y="838200"/>
            <a:ext cx="8221662" cy="579120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8436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404813"/>
            <a:ext cx="8229600" cy="431800"/>
          </a:xfrm>
        </p:spPr>
        <p:txBody>
          <a:bodyPr/>
          <a:lstStyle/>
          <a:p>
            <a:pPr eaLnBrk="1" hangingPunct="1"/>
            <a:r>
              <a:rPr lang="ru-RU" sz="2000"/>
              <a:t>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165850"/>
            <a:ext cx="6400800" cy="287338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3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18438" name="Rectangle 2"/>
          <p:cNvSpPr>
            <a:spLocks noChangeArrowheads="1"/>
          </p:cNvSpPr>
          <p:nvPr/>
        </p:nvSpPr>
        <p:spPr bwMode="auto">
          <a:xfrm>
            <a:off x="827088" y="1516413"/>
            <a:ext cx="76327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 b="1" dirty="0">
                <a:latin typeface="+mj-lt"/>
                <a:ea typeface="Calibri" pitchFamily="34" charset="0"/>
                <a:cs typeface="Times New Roman" pitchFamily="18" charset="0"/>
              </a:rPr>
              <a:t>                     </a:t>
            </a:r>
            <a:r>
              <a:rPr lang="ru-RU" sz="2800" b="1" u="sng" dirty="0">
                <a:latin typeface="+mj-lt"/>
                <a:ea typeface="Calibri" pitchFamily="34" charset="0"/>
                <a:cs typeface="Times New Roman" pitchFamily="18" charset="0"/>
              </a:rPr>
              <a:t>Цель мастер – класса</a:t>
            </a:r>
          </a:p>
          <a:p>
            <a:endParaRPr lang="ru-RU" sz="2800" b="1" dirty="0">
              <a:latin typeface="+mj-lt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2800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00CC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Демонстрация уникального педагогического опыта, передача участникам мастер – класса «инновационных продуктов», полученных в результате творческой, экспериментальной деятельности педагога, проводящего мастер – класс.</a:t>
            </a:r>
            <a:endParaRPr lang="ru-RU" sz="2800" dirty="0">
              <a:solidFill>
                <a:srgbClr val="FF0000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14F09-A46F-4A9B-AD3A-9319C30F5C3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95288" y="692149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8313" y="838200"/>
            <a:ext cx="8351837" cy="575945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       </a:t>
            </a:r>
            <a:r>
              <a:rPr lang="ru-RU" sz="2800" b="1" u="sng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Основные задачи мастер – класса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tx2">
                  <a:lumMod val="50000"/>
                </a:schemeClr>
              </a:solidFill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sz="2800" b="1" dirty="0">
                <a:solidFill>
                  <a:srgbClr val="0000CC"/>
                </a:solidFill>
                <a:latin typeface="+mj-lt"/>
              </a:rPr>
              <a:t>передача педагогом – мастером своего профессионального опыта;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sz="2800" b="1" dirty="0">
                <a:solidFill>
                  <a:srgbClr val="0000CC"/>
                </a:solidFill>
                <a:latin typeface="+mj-lt"/>
              </a:rPr>
              <a:t>внедрение новых технологий обучения и воспитания;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sz="2800" b="1" dirty="0">
                <a:solidFill>
                  <a:srgbClr val="0000CC"/>
                </a:solidFill>
                <a:latin typeface="+mj-lt"/>
              </a:rPr>
              <a:t>совместная отработка методических приёмов, способов педагогической деятельности;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sz="2800" b="1" dirty="0">
                <a:solidFill>
                  <a:srgbClr val="0000CC"/>
                </a:solidFill>
                <a:latin typeface="+mj-lt"/>
              </a:rPr>
              <a:t>повышение профессионального мастерства и квалификации участников.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19460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404813"/>
            <a:ext cx="8229600" cy="431800"/>
          </a:xfrm>
        </p:spPr>
        <p:txBody>
          <a:bodyPr/>
          <a:lstStyle/>
          <a:p>
            <a:pPr eaLnBrk="1" hangingPunct="1"/>
            <a:r>
              <a:rPr lang="ru-RU" sz="2000"/>
              <a:t>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165850"/>
            <a:ext cx="6400800" cy="287338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3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14F09-A46F-4A9B-AD3A-9319C30F5C38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95288" y="692150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8313" y="762000"/>
            <a:ext cx="8351837" cy="583565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solidFill>
                  <a:schemeClr val="tx1"/>
                </a:solidFill>
              </a:rPr>
              <a:t> 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20484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404813"/>
            <a:ext cx="8229600" cy="431800"/>
          </a:xfrm>
        </p:spPr>
        <p:txBody>
          <a:bodyPr/>
          <a:lstStyle/>
          <a:p>
            <a:pPr eaLnBrk="1" hangingPunct="1"/>
            <a:r>
              <a:rPr lang="ru-RU" sz="2000"/>
              <a:t>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165850"/>
            <a:ext cx="6400800" cy="287338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3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14F09-A46F-4A9B-AD3A-9319C30F5C38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600" y="1143000"/>
            <a:ext cx="7543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Тематика мастер-классов включает в себя: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>
                <a:solidFill>
                  <a:srgbClr val="0000CC"/>
                </a:solidFill>
                <a:latin typeface="+mn-lt"/>
              </a:rPr>
              <a:t>обзор актуальных проблем и технологий,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>
                <a:solidFill>
                  <a:srgbClr val="0000CC"/>
                </a:solidFill>
                <a:latin typeface="+mn-lt"/>
              </a:rPr>
              <a:t>различные аспекты и приёмы использования технологий,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>
                <a:solidFill>
                  <a:srgbClr val="0000CC"/>
                </a:solidFill>
                <a:latin typeface="+mn-lt"/>
              </a:rPr>
              <a:t>авторские методы применения технологий на практике и др.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95288" y="838201"/>
            <a:ext cx="8497887" cy="5715000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8312" y="914400"/>
            <a:ext cx="8351837" cy="548640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 dirty="0">
                <a:solidFill>
                  <a:schemeClr val="tx1"/>
                </a:solidFill>
                <a:cs typeface="Arial" charset="0"/>
              </a:rPr>
              <a:t> </a:t>
            </a:r>
            <a:r>
              <a:rPr lang="ru-RU" sz="2800" b="1" u="sng" dirty="0">
                <a:solidFill>
                  <a:schemeClr val="tx1"/>
                </a:solidFill>
                <a:latin typeface="+mj-lt"/>
                <a:cs typeface="Arial" charset="0"/>
              </a:rPr>
              <a:t>Основные принципы мастер – класса</a:t>
            </a:r>
          </a:p>
          <a:p>
            <a:endParaRPr lang="ru-RU" sz="2800" b="1" dirty="0">
              <a:solidFill>
                <a:schemeClr val="tx1"/>
              </a:solidFill>
              <a:latin typeface="+mj-lt"/>
              <a:cs typeface="Arial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ru-RU" sz="2800" b="1" dirty="0" err="1">
                <a:solidFill>
                  <a:srgbClr val="0000CC"/>
                </a:solidFill>
                <a:cs typeface="Arial" charset="0"/>
              </a:rPr>
              <a:t>безоценочность</a:t>
            </a:r>
            <a:r>
              <a:rPr lang="ru-RU" sz="2800" b="1" dirty="0">
                <a:solidFill>
                  <a:srgbClr val="0000CC"/>
                </a:solidFill>
                <a:cs typeface="Arial" charset="0"/>
              </a:rPr>
              <a:t>, отсутствие критических замечаний в адрес участников;</a:t>
            </a:r>
          </a:p>
          <a:p>
            <a:pPr marL="457200" indent="-457200">
              <a:buFont typeface="Arial" charset="0"/>
              <a:buChar char="•"/>
            </a:pPr>
            <a:r>
              <a:rPr lang="ru-RU" sz="2800" b="1" dirty="0">
                <a:solidFill>
                  <a:srgbClr val="0000CC"/>
                </a:solidFill>
                <a:cs typeface="Arial" charset="0"/>
              </a:rPr>
              <a:t>равенство всех присутствующих (мастер не должен быть в позиции «над»);</a:t>
            </a:r>
          </a:p>
          <a:p>
            <a:pPr marL="457200" indent="-457200">
              <a:buFont typeface="Arial" charset="0"/>
              <a:buChar char="•"/>
            </a:pPr>
            <a:r>
              <a:rPr lang="ru-RU" sz="2800" b="1" dirty="0">
                <a:solidFill>
                  <a:srgbClr val="0000CC"/>
                </a:solidFill>
                <a:cs typeface="Arial" charset="0"/>
              </a:rPr>
              <a:t>демонстрация результатов без духа соревновательности;</a:t>
            </a:r>
          </a:p>
          <a:p>
            <a:pPr marL="457200" indent="-457200">
              <a:buFont typeface="Arial" charset="0"/>
              <a:buChar char="•"/>
            </a:pPr>
            <a:r>
              <a:rPr lang="ru-RU" sz="2800" b="1" dirty="0">
                <a:solidFill>
                  <a:srgbClr val="0000CC"/>
                </a:solidFill>
                <a:cs typeface="Arial" charset="0"/>
              </a:rPr>
              <a:t>заинтересованность, сотворчество, взаимопомощь;</a:t>
            </a:r>
          </a:p>
          <a:p>
            <a:pPr marL="457200" indent="-457200">
              <a:buFont typeface="Arial" charset="0"/>
              <a:buChar char="•"/>
            </a:pPr>
            <a:r>
              <a:rPr lang="ru-RU" sz="2800" b="1" dirty="0">
                <a:solidFill>
                  <a:srgbClr val="0000CC"/>
                </a:solidFill>
                <a:cs typeface="Arial" charset="0"/>
              </a:rPr>
              <a:t>сочетание индивидуальной и групповой форм работы.</a:t>
            </a:r>
            <a:endParaRPr lang="ru-RU" sz="2800" dirty="0">
              <a:solidFill>
                <a:srgbClr val="0000CC"/>
              </a:solidFill>
              <a:cs typeface="Arial" charset="0"/>
            </a:endParaRPr>
          </a:p>
        </p:txBody>
      </p:sp>
      <p:sp>
        <p:nvSpPr>
          <p:cNvPr id="21508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404813"/>
            <a:ext cx="8229600" cy="431800"/>
          </a:xfrm>
        </p:spPr>
        <p:txBody>
          <a:bodyPr/>
          <a:lstStyle/>
          <a:p>
            <a:pPr eaLnBrk="1" hangingPunct="1"/>
            <a:r>
              <a:rPr lang="ru-RU" sz="2000"/>
              <a:t>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165850"/>
            <a:ext cx="6400800" cy="287338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3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14F09-A46F-4A9B-AD3A-9319C30F5C38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395288" y="692150"/>
            <a:ext cx="8497887" cy="6049963"/>
          </a:xfrm>
          <a:prstGeom prst="round2Diag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8313" y="762000"/>
            <a:ext cx="8351837" cy="5835650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/>
                </a:solidFill>
              </a:rPr>
              <a:t>	 </a:t>
            </a:r>
            <a:r>
              <a:rPr lang="ru-RU" sz="2800" b="1" u="sng" dirty="0">
                <a:solidFill>
                  <a:schemeClr val="tx1"/>
                </a:solidFill>
                <a:latin typeface="+mj-lt"/>
              </a:rPr>
              <a:t>Формы проведения мастер – класса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u="sng" dirty="0">
              <a:solidFill>
                <a:schemeClr val="tx1"/>
              </a:solidFill>
              <a:latin typeface="+mj-lt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sz="2800" b="1" dirty="0">
                <a:solidFill>
                  <a:srgbClr val="0000CC"/>
                </a:solidFill>
              </a:rPr>
              <a:t>с педагогами и для них, без участия детей;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sz="2800" b="1" dirty="0">
                <a:solidFill>
                  <a:srgbClr val="0000CC"/>
                </a:solidFill>
              </a:rPr>
              <a:t>с группой обучающихся или с отдельными детьми для педагогической аудитории.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ru-RU" sz="2800" b="1" dirty="0">
                <a:solidFill>
                  <a:srgbClr val="0000CC"/>
                </a:solidFill>
              </a:rPr>
              <a:t>смешанные группы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0000CC"/>
                </a:solidFill>
              </a:rPr>
              <a:t>Мастер – класс может проводиться как для начинающих педагогов, так и для педагогов, имеющих значительный стаж работы.</a:t>
            </a:r>
            <a:endParaRPr lang="ru-RU" sz="2800" dirty="0">
              <a:solidFill>
                <a:srgbClr val="0000CC"/>
              </a:solidFill>
            </a:endParaRPr>
          </a:p>
        </p:txBody>
      </p:sp>
      <p:sp>
        <p:nvSpPr>
          <p:cNvPr id="22532" name="Заголовок 6"/>
          <p:cNvSpPr>
            <a:spLocks noGrp="1"/>
          </p:cNvSpPr>
          <p:nvPr>
            <p:ph type="title" idx="4294967295"/>
          </p:nvPr>
        </p:nvSpPr>
        <p:spPr>
          <a:xfrm>
            <a:off x="0" y="476672"/>
            <a:ext cx="8229600" cy="431800"/>
          </a:xfrm>
        </p:spPr>
        <p:txBody>
          <a:bodyPr/>
          <a:lstStyle/>
          <a:p>
            <a:pPr eaLnBrk="1" hangingPunct="1"/>
            <a:r>
              <a:rPr lang="ru-RU" sz="2000"/>
              <a:t> 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0" y="6165850"/>
            <a:ext cx="6400800" cy="287338"/>
          </a:xfrm>
        </p:spPr>
        <p:txBody>
          <a:bodyPr rtlCol="0">
            <a:normAutofit fontScale="70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300" dirty="0">
              <a:solidFill>
                <a:schemeClr val="accent1">
                  <a:lumMod val="7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814F09-A46F-4A9B-AD3A-9319C30F5C38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937</TotalTime>
  <Words>818</Words>
  <Application>Microsoft Office PowerPoint</Application>
  <PresentationFormat>Экран (4:3)</PresentationFormat>
  <Paragraphs>143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Муниципальное автономное учреждение дополнительного образования «Детско – юношеский центр «Поиск»  Мастер – класс, как эффективная форма передачи передового педагогического опыта  </vt:lpstr>
      <vt:lpstr>  </vt:lpstr>
      <vt:lpstr> 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ДНС</cp:lastModifiedBy>
  <cp:revision>106</cp:revision>
  <dcterms:modified xsi:type="dcterms:W3CDTF">2024-02-15T01:27:22Z</dcterms:modified>
</cp:coreProperties>
</file>