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media/image7.jpg" ContentType="image/jpeg"/>
  <Override PartName="/ppt/media/image9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8.jpg" ContentType="image/jpeg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2" r:id="rId2"/>
    <p:sldId id="370" r:id="rId3"/>
    <p:sldId id="364" r:id="rId4"/>
    <p:sldId id="376" r:id="rId5"/>
    <p:sldId id="372" r:id="rId6"/>
    <p:sldId id="365" r:id="rId7"/>
    <p:sldId id="366" r:id="rId8"/>
    <p:sldId id="367" r:id="rId9"/>
    <p:sldId id="373" r:id="rId10"/>
    <p:sldId id="371" r:id="rId11"/>
    <p:sldId id="377" r:id="rId12"/>
    <p:sldId id="374" r:id="rId13"/>
    <p:sldId id="375" r:id="rId1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VUCH" initials="Z" lastIdx="1" clrIdx="0">
    <p:extLst>
      <p:ext uri="{19B8F6BF-5375-455C-9EA6-DF929625EA0E}">
        <p15:presenceInfo xmlns:p15="http://schemas.microsoft.com/office/powerpoint/2012/main" userId="ZAVU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06C7DF5-B427-48C0-A1B7-F037CE93D19A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AA8D8BA-1CF0-4905-99D8-EE9AB2460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A89C7E07-3C67-C64C-8DA0-0404F630397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90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8C92-0895-99CF-CB17-9751D90D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D86009-D867-FA17-BCBC-3DB9E2192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C4E3C8-19FA-A750-163B-BD4C614F3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608BA7-FE89-B615-1691-A78DC651C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A89C7E07-3C67-C64C-8DA0-0404F630397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447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A89C7E07-3C67-C64C-8DA0-0404F630397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267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155">
              <a:defRPr/>
            </a:pPr>
            <a:fld id="{A89C7E07-3C67-C64C-8DA0-0404F630397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07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621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A984553-A6F7-48EB-8856-1E24313FFF56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2879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6F26F23-C8C0-4EE8-B5C3-CA20E71F4584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5925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1A20C08B-3B48-4773-80A1-C458F199FF21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788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43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2A7D674-8D44-425B-8E50-A3A77576FE89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8500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806290F-BA92-4A78-92C0-2990469DF00F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720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23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C55B463-854B-4194-9B46-BF41E73CB25D}" type="datetime4">
              <a:rPr lang="ru-RU" noProof="0" smtClean="0">
                <a:latin typeface="+mn-lt"/>
              </a:rPr>
              <a:t>15 апреля 2025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50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FD47D572-75D7-48A9-A900-FC9E28CC8EAF}" type="datetime4">
              <a:rPr lang="ru-RU" noProof="0" smtClean="0">
                <a:latin typeface="+mn-lt"/>
              </a:rPr>
              <a:t>15 апреля 2025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42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Надпись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-83606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7707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9" name="Рисунок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3F186DF9-219D-4BBD-B401-3014ED801DF3}" type="datetime4">
              <a:rPr lang="ru-RU" noProof="0" smtClean="0">
                <a:latin typeface="+mn-lt"/>
              </a:rPr>
              <a:t>15 апреля 2025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6904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55C42BAF-CD1F-4C5E-BB69-89E69EC6C758}" type="datetime4">
              <a:rPr lang="ru-RU" noProof="0" smtClean="0">
                <a:latin typeface="+mn-lt"/>
              </a:rPr>
              <a:t>15 апреля 2025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520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DDC5DBC-5AC9-4B00-9077-59D782F35A50}" type="datetime4">
              <a:rPr lang="ru-RU" noProof="0" smtClean="0">
                <a:latin typeface="+mn-lt"/>
              </a:rPr>
              <a:t>15 апреля 2025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005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C4E771E-D5E0-C7C5-B18C-D3E01FF9CFAA}"/>
              </a:ext>
            </a:extLst>
          </p:cNvPr>
          <p:cNvGrpSpPr/>
          <p:nvPr/>
        </p:nvGrpSpPr>
        <p:grpSpPr>
          <a:xfrm>
            <a:off x="1181418" y="305345"/>
            <a:ext cx="10700493" cy="6302460"/>
            <a:chOff x="1181418" y="305345"/>
            <a:chExt cx="10700493" cy="6302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5AEFFA-3AF1-A19D-208E-80AE9319AE53}"/>
                </a:ext>
              </a:extLst>
            </p:cNvPr>
            <p:cNvSpPr txBox="1"/>
            <p:nvPr/>
          </p:nvSpPr>
          <p:spPr>
            <a:xfrm>
              <a:off x="4985612" y="6346195"/>
              <a:ext cx="3365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Хабаровск, 2025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855F1-C75F-AE4F-FAE1-70EC3161179F}"/>
                </a:ext>
              </a:extLst>
            </p:cNvPr>
            <p:cNvSpPr txBox="1"/>
            <p:nvPr/>
          </p:nvSpPr>
          <p:spPr>
            <a:xfrm>
              <a:off x="2903290" y="305345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Муниципальное автономное учреждение </a:t>
              </a:r>
              <a:endParaRPr lang="ru-RU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8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дополнительного образования г. Хабаровска</a:t>
              </a:r>
              <a:endParaRPr lang="ru-RU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80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«Детско-юношеский центр «Поиск»</a:t>
              </a:r>
              <a:endParaRPr lang="ru-RU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9F9409-F413-A6C9-7398-5DCE47EFD56C}"/>
                </a:ext>
              </a:extLst>
            </p:cNvPr>
            <p:cNvSpPr txBox="1"/>
            <p:nvPr/>
          </p:nvSpPr>
          <p:spPr>
            <a:xfrm>
              <a:off x="1181418" y="2062067"/>
              <a:ext cx="10700493" cy="2962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"Краевой этап  Всероссийского конкурса профессионального мастерства работников сферы дополнительного образования "Сердце отдаю детям" </a:t>
              </a:r>
              <a:endParaRPr lang="ru-RU" sz="24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24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400" kern="100" dirty="0">
                  <a:solidFill>
                    <a:srgbClr val="00206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МАСТЕР – КЛАСС</a:t>
              </a:r>
            </a:p>
            <a:p>
              <a:pPr algn="ctr"/>
              <a:r>
                <a:rPr lang="ru-RU" sz="105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9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4400" kern="10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44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Геймификация в образовании: создание педагогической игры»</a:t>
              </a:r>
              <a:endParaRPr lang="ru-RU" sz="44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D96CE1-7188-7B28-F5ED-07FAFA75C37F}"/>
                </a:ext>
              </a:extLst>
            </p:cNvPr>
            <p:cNvSpPr txBox="1"/>
            <p:nvPr/>
          </p:nvSpPr>
          <p:spPr>
            <a:xfrm>
              <a:off x="8010643" y="5043798"/>
              <a:ext cx="38003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Исайкина Ирина Александровна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дополнительного образования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педагог-наставник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BC4B5-E394-9E25-49C7-E5C5CF7B5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074" y="-92125"/>
            <a:ext cx="1092926" cy="19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7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EMPORIZADOR 10 MINUTOS - TIMER 10 MINUTES #EDUCATION #DOCENCIA">
            <a:hlinkClick r:id="" action="ppaction://media"/>
            <a:extLst>
              <a:ext uri="{FF2B5EF4-FFF2-40B4-BE49-F238E27FC236}">
                <a16:creationId xmlns:a16="http://schemas.microsoft.com/office/drawing/2014/main" id="{C5F08E15-BA5B-EDA6-70A7-3BA6E0DDB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400" y="1158241"/>
            <a:ext cx="8795279" cy="4947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24F4A-26EA-A704-8925-1EE57C69C051}"/>
              </a:ext>
            </a:extLst>
          </p:cNvPr>
          <p:cNvSpPr txBox="1"/>
          <p:nvPr/>
        </p:nvSpPr>
        <p:spPr>
          <a:xfrm>
            <a:off x="4481873" y="367694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ТАЙМЕР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C01729-6095-6E12-CE2C-BE409E7C8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5868">
            <a:off x="7573293" y="267574"/>
            <a:ext cx="1217450" cy="1217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AC8EA-FCF3-28AB-438B-5B9A4D0B7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1007">
            <a:off x="423726" y="4296325"/>
            <a:ext cx="1330000" cy="12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8BC69-0E5E-71BA-E3C3-D4AA6063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D97288-99CB-B034-1309-D8C95185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927">
            <a:off x="614520" y="605267"/>
            <a:ext cx="3361465" cy="33614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3D5C61-D3B3-F134-BBAE-2C75037F7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698">
            <a:off x="4338205" y="2911276"/>
            <a:ext cx="3387883" cy="3173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2D6D2F-B4F4-859E-1F09-E0CFF38E7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675">
            <a:off x="7981773" y="599589"/>
            <a:ext cx="3334581" cy="33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7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233A9-1370-BB51-93EA-BC72E5FD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1A22FA-D7CD-1FEC-2643-4DAB66CA2F74}"/>
              </a:ext>
            </a:extLst>
          </p:cNvPr>
          <p:cNvSpPr txBox="1"/>
          <p:nvPr/>
        </p:nvSpPr>
        <p:spPr>
          <a:xfrm>
            <a:off x="1356107" y="555644"/>
            <a:ext cx="9414587" cy="7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Возможные риски.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9C98E8-29CD-E290-7DDC-59B1ED3B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0" y="265511"/>
            <a:ext cx="1345798" cy="1308726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B28E64E-5734-73BB-E968-77486E6D10AA}"/>
              </a:ext>
            </a:extLst>
          </p:cNvPr>
          <p:cNvGrpSpPr/>
          <p:nvPr/>
        </p:nvGrpSpPr>
        <p:grpSpPr>
          <a:xfrm>
            <a:off x="381000" y="2359728"/>
            <a:ext cx="11713508" cy="3264699"/>
            <a:chOff x="78442" y="2368436"/>
            <a:chExt cx="11713508" cy="32646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C7CDA6-CF34-31A4-26F5-A97ED132DC89}"/>
                </a:ext>
              </a:extLst>
            </p:cNvPr>
            <p:cNvSpPr txBox="1"/>
            <p:nvPr/>
          </p:nvSpPr>
          <p:spPr>
            <a:xfrm>
              <a:off x="933450" y="2469961"/>
              <a:ext cx="10858500" cy="3163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ru-RU" sz="25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Сбой в игровой механике – поломка игрового реквизита. </a:t>
              </a:r>
            </a:p>
            <a:p>
              <a:pPr lvl="0">
                <a:lnSpc>
                  <a:spcPct val="115000"/>
                </a:lnSpc>
              </a:pPr>
              <a:endParaRPr lang="ru-RU" sz="25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15000"/>
                </a:lnSpc>
              </a:pPr>
              <a:r>
                <a:rPr lang="ru-RU" sz="25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Несоответствие возраста участников игры, образовательной цели, сложные правила. </a:t>
              </a:r>
            </a:p>
            <a:p>
              <a:pPr marL="342900" lvl="0" indent="-342900">
                <a:lnSpc>
                  <a:spcPct val="115000"/>
                </a:lnSpc>
                <a:buFont typeface="+mj-lt"/>
                <a:buAutoNum type="arabicPeriod"/>
              </a:pPr>
              <a:endParaRPr lang="ru-RU" sz="25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15000"/>
                </a:lnSpc>
                <a:spcAft>
                  <a:spcPts val="1000"/>
                </a:spcAft>
              </a:pPr>
              <a:r>
                <a:rPr lang="ru-RU" sz="25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Неинтересные или скучные задания, скучный дизайн игры.  И многое другое.</a:t>
              </a:r>
            </a:p>
          </p:txBody>
        </p:sp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E484F971-4A05-1DF2-13D2-8836DA52B2CB}"/>
                </a:ext>
              </a:extLst>
            </p:cNvPr>
            <p:cNvSpPr/>
            <p:nvPr/>
          </p:nvSpPr>
          <p:spPr>
            <a:xfrm>
              <a:off x="140696" y="2368436"/>
              <a:ext cx="792754" cy="769552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D2B48C-BB3A-CC8A-BCD8-60B2835E06DE}"/>
                </a:ext>
              </a:extLst>
            </p:cNvPr>
            <p:cNvSpPr txBox="1"/>
            <p:nvPr/>
          </p:nvSpPr>
          <p:spPr>
            <a:xfrm>
              <a:off x="265203" y="2368436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/>
                <a:t>1</a:t>
              </a:r>
              <a:r>
                <a:rPr lang="ru-RU" dirty="0"/>
                <a:t> </a:t>
              </a: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414A5F8-7BDB-3FDD-85BF-B0E9149BC02B}"/>
                </a:ext>
              </a:extLst>
            </p:cNvPr>
            <p:cNvSpPr/>
            <p:nvPr/>
          </p:nvSpPr>
          <p:spPr>
            <a:xfrm>
              <a:off x="78442" y="3292899"/>
              <a:ext cx="792754" cy="769552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808C5-7648-21E9-0196-08594F983B71}"/>
                </a:ext>
              </a:extLst>
            </p:cNvPr>
            <p:cNvSpPr txBox="1"/>
            <p:nvPr/>
          </p:nvSpPr>
          <p:spPr>
            <a:xfrm>
              <a:off x="202949" y="3292899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/>
                <a:t>2</a:t>
              </a:r>
              <a:r>
                <a:rPr lang="ru-RU" dirty="0"/>
                <a:t> 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34A007D-3661-2340-C664-4462A65EF40C}"/>
                </a:ext>
              </a:extLst>
            </p:cNvPr>
            <p:cNvSpPr/>
            <p:nvPr/>
          </p:nvSpPr>
          <p:spPr>
            <a:xfrm>
              <a:off x="78442" y="4475911"/>
              <a:ext cx="792754" cy="769552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2A0E89-6D63-C22F-0F20-5475B35F4E92}"/>
                </a:ext>
              </a:extLst>
            </p:cNvPr>
            <p:cNvSpPr txBox="1"/>
            <p:nvPr/>
          </p:nvSpPr>
          <p:spPr>
            <a:xfrm>
              <a:off x="202949" y="4475911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/>
                <a:t>3</a:t>
              </a:r>
              <a:r>
                <a:rPr lang="ru-RU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72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FBA9-D78C-EA89-8201-4F27F64C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27C9F3-DB16-3139-2F68-5A5104BF9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83" y="279355"/>
            <a:ext cx="4200979" cy="63014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1F8410-8BBE-FC1D-7F8B-5BB40ED8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3" y="279356"/>
            <a:ext cx="5041174" cy="6301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45646F-88D9-5B7F-CA47-50378F95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00" y="128449"/>
            <a:ext cx="1330000" cy="1245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BF61A4-C2B4-EB88-CAD0-69C683607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927">
            <a:off x="182831" y="4987131"/>
            <a:ext cx="1539338" cy="15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4093E-9D71-3E5C-4978-58A5D68A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917455-7A4B-41FC-CC38-47C75661876D}"/>
              </a:ext>
            </a:extLst>
          </p:cNvPr>
          <p:cNvGrpSpPr/>
          <p:nvPr/>
        </p:nvGrpSpPr>
        <p:grpSpPr>
          <a:xfrm>
            <a:off x="5595395" y="2839424"/>
            <a:ext cx="6487610" cy="2220829"/>
            <a:chOff x="1698004" y="2665253"/>
            <a:chExt cx="7475083" cy="22208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F82384-39B0-8A6A-7F40-BF0416451B20}"/>
                </a:ext>
              </a:extLst>
            </p:cNvPr>
            <p:cNvSpPr txBox="1"/>
            <p:nvPr/>
          </p:nvSpPr>
          <p:spPr>
            <a:xfrm>
              <a:off x="1923612" y="4055085"/>
              <a:ext cx="5422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дополнительного образования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– наставник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2E330-5514-37F6-B165-2EB4B8448F3B}"/>
                </a:ext>
              </a:extLst>
            </p:cNvPr>
            <p:cNvSpPr txBox="1"/>
            <p:nvPr/>
          </p:nvSpPr>
          <p:spPr>
            <a:xfrm>
              <a:off x="1698004" y="2665253"/>
              <a:ext cx="74750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Ирина Александровна Исайкина 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16AB7A-6DD7-6844-F0FA-747AC5B8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" y="0"/>
            <a:ext cx="5166809" cy="68791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7CB0D2-CD72-2B12-970C-5B1D6ECBA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5" y="114134"/>
            <a:ext cx="2438124" cy="10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E614F7-5845-1114-BA02-29B967BD4D3B}"/>
              </a:ext>
            </a:extLst>
          </p:cNvPr>
          <p:cNvGrpSpPr/>
          <p:nvPr/>
        </p:nvGrpSpPr>
        <p:grpSpPr>
          <a:xfrm>
            <a:off x="182080" y="357757"/>
            <a:ext cx="7327843" cy="3333973"/>
            <a:chOff x="182080" y="357757"/>
            <a:chExt cx="7327843" cy="333397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B1C9F3-5283-E310-2D5D-0E3B8330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80" y="381000"/>
              <a:ext cx="2751620" cy="27516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D9B613-83D0-1D5C-36C9-01B61C852761}"/>
                </a:ext>
              </a:extLst>
            </p:cNvPr>
            <p:cNvSpPr txBox="1"/>
            <p:nvPr/>
          </p:nvSpPr>
          <p:spPr>
            <a:xfrm>
              <a:off x="478062" y="3168510"/>
              <a:ext cx="2329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Набор цветных фломастеров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2AF7462-CD3A-E954-14AC-2E4083039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2" t="3373" r="28730" b="7523"/>
            <a:stretch/>
          </p:blipFill>
          <p:spPr>
            <a:xfrm>
              <a:off x="3081011" y="357757"/>
              <a:ext cx="1296666" cy="2774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2D000B-2B7C-7FD2-D198-1852A251B492}"/>
                </a:ext>
              </a:extLst>
            </p:cNvPr>
            <p:cNvSpPr txBox="1"/>
            <p:nvPr/>
          </p:nvSpPr>
          <p:spPr>
            <a:xfrm>
              <a:off x="2657730" y="3168510"/>
              <a:ext cx="2329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Набор цветных карандашей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E375C4-F359-7C16-374A-651273C93B30}"/>
                </a:ext>
              </a:extLst>
            </p:cNvPr>
            <p:cNvSpPr txBox="1"/>
            <p:nvPr/>
          </p:nvSpPr>
          <p:spPr>
            <a:xfrm>
              <a:off x="798961" y="2508939"/>
              <a:ext cx="3398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/>
                <a:t>3</a:t>
              </a:r>
              <a:r>
                <a:rPr lang="ru-RU" dirty="0"/>
                <a:t> 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B07F584-396A-4F67-B50E-EF07D1EF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608" y="1455577"/>
              <a:ext cx="3057315" cy="14952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542308-EBA5-3817-C56D-3E5F02E3D3EE}"/>
                </a:ext>
              </a:extLst>
            </p:cNvPr>
            <p:cNvSpPr txBox="1"/>
            <p:nvPr/>
          </p:nvSpPr>
          <p:spPr>
            <a:xfrm>
              <a:off x="4965915" y="3168510"/>
              <a:ext cx="2329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Листы бумаги формата А4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094949F-EB1E-128D-8860-463E2DF650B8}"/>
              </a:ext>
            </a:extLst>
          </p:cNvPr>
          <p:cNvGrpSpPr/>
          <p:nvPr/>
        </p:nvGrpSpPr>
        <p:grpSpPr>
          <a:xfrm>
            <a:off x="7960257" y="200858"/>
            <a:ext cx="3711953" cy="6262334"/>
            <a:chOff x="7960257" y="200858"/>
            <a:chExt cx="3711953" cy="62623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5AEFFA-3AF1-A19D-208E-80AE9319AE53}"/>
                </a:ext>
              </a:extLst>
            </p:cNvPr>
            <p:cNvSpPr txBox="1"/>
            <p:nvPr/>
          </p:nvSpPr>
          <p:spPr>
            <a:xfrm>
              <a:off x="8466807" y="2918520"/>
              <a:ext cx="2421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Набор карточек с изображением птиц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A5848A3-9BE8-31CC-C624-1E38F68B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463950" y="-257465"/>
              <a:ext cx="2749938" cy="36665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B05E397-7F4F-F068-C250-11D556C7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43506" y="2851581"/>
              <a:ext cx="2312052" cy="3678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467679-2BB2-FC52-4752-3114E6E3DD47}"/>
                </a:ext>
              </a:extLst>
            </p:cNvPr>
            <p:cNvSpPr txBox="1"/>
            <p:nvPr/>
          </p:nvSpPr>
          <p:spPr>
            <a:xfrm>
              <a:off x="8253903" y="5939972"/>
              <a:ext cx="3091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Набор карточек с изображением животных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72EAFC6-0E3A-8AC0-1A56-E36A80964A70}"/>
              </a:ext>
            </a:extLst>
          </p:cNvPr>
          <p:cNvGrpSpPr/>
          <p:nvPr/>
        </p:nvGrpSpPr>
        <p:grpSpPr>
          <a:xfrm>
            <a:off x="478062" y="3795844"/>
            <a:ext cx="7065336" cy="3087662"/>
            <a:chOff x="478062" y="3795844"/>
            <a:chExt cx="7065336" cy="308766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284ED9E-02EB-D417-C858-407C9225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62" y="3995054"/>
              <a:ext cx="3555404" cy="24819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1A8F39-11E2-B12B-873B-4DBDAC88795A}"/>
                </a:ext>
              </a:extLst>
            </p:cNvPr>
            <p:cNvSpPr txBox="1"/>
            <p:nvPr/>
          </p:nvSpPr>
          <p:spPr>
            <a:xfrm>
              <a:off x="916486" y="6575729"/>
              <a:ext cx="2329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Пустое игровое поле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879020E-88F8-516E-089E-D2C33D47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321" y="3795844"/>
              <a:ext cx="2985077" cy="21579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05ECA9-ECF8-3A0C-0568-C46D6689C0A9}"/>
                </a:ext>
              </a:extLst>
            </p:cNvPr>
            <p:cNvSpPr txBox="1"/>
            <p:nvPr/>
          </p:nvSpPr>
          <p:spPr>
            <a:xfrm>
              <a:off x="4886221" y="5953780"/>
              <a:ext cx="2329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Фишки и игральные кости </a:t>
              </a:r>
              <a:endParaRPr lang="ru-RU" sz="2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6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CF7A-83A2-69F6-EF71-5A0BC91D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8625E4E-A935-FB2B-F4C2-F496821359D8}"/>
              </a:ext>
            </a:extLst>
          </p:cNvPr>
          <p:cNvGrpSpPr/>
          <p:nvPr/>
        </p:nvGrpSpPr>
        <p:grpSpPr>
          <a:xfrm>
            <a:off x="72839" y="0"/>
            <a:ext cx="12006023" cy="6533310"/>
            <a:chOff x="72839" y="0"/>
            <a:chExt cx="12006023" cy="6533310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038C491-CA2F-37BE-9409-F9F23CB65C2C}"/>
                </a:ext>
              </a:extLst>
            </p:cNvPr>
            <p:cNvCxnSpPr/>
            <p:nvPr/>
          </p:nvCxnSpPr>
          <p:spPr>
            <a:xfrm>
              <a:off x="7183401" y="1419987"/>
              <a:ext cx="2124000" cy="0"/>
            </a:xfrm>
            <a:prstGeom prst="line">
              <a:avLst/>
            </a:prstGeom>
            <a:ln w="92075">
              <a:solidFill>
                <a:srgbClr val="7CA6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134A49-1B61-2F2D-1999-4B810A283661}"/>
                </a:ext>
              </a:extLst>
            </p:cNvPr>
            <p:cNvSpPr txBox="1"/>
            <p:nvPr/>
          </p:nvSpPr>
          <p:spPr>
            <a:xfrm>
              <a:off x="241425" y="1668411"/>
              <a:ext cx="11837437" cy="2479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МАСТЕР – КЛАСС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kern="1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9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4400" kern="10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44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Геймификация в образовании: создание педагогической игры»</a:t>
              </a:r>
              <a:endParaRPr lang="ru-RU" sz="44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0EC216-7B6B-9F7D-5B8C-50A7812A2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34" y="4573961"/>
              <a:ext cx="2091832" cy="1959349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AD48925-2366-4810-7CFA-127EF494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962" y="177757"/>
              <a:ext cx="1765757" cy="171711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62ABF48-93DC-1E50-9997-BEFFCB1C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9" y="0"/>
              <a:ext cx="2898961" cy="12425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B014BF-8B8D-B795-B050-E51C315D339F}"/>
                </a:ext>
              </a:extLst>
            </p:cNvPr>
            <p:cNvSpPr txBox="1"/>
            <p:nvPr/>
          </p:nvSpPr>
          <p:spPr>
            <a:xfrm>
              <a:off x="7719605" y="4262554"/>
              <a:ext cx="40913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Исайкина Ирина Александровна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дополнительного образования Педагог-наставник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91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6466A-8CC8-B2CE-0932-C7C801B7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19E5CAF-FADF-F1FB-1F6F-CA860DFA6AF1}"/>
              </a:ext>
            </a:extLst>
          </p:cNvPr>
          <p:cNvGrpSpPr/>
          <p:nvPr/>
        </p:nvGrpSpPr>
        <p:grpSpPr>
          <a:xfrm>
            <a:off x="543288" y="741703"/>
            <a:ext cx="11313309" cy="5573556"/>
            <a:chOff x="543288" y="741703"/>
            <a:chExt cx="11313309" cy="557355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89BB66C-A0A1-ECE1-AF31-48FFAEC42F19}"/>
                </a:ext>
              </a:extLst>
            </p:cNvPr>
            <p:cNvSpPr/>
            <p:nvPr/>
          </p:nvSpPr>
          <p:spPr>
            <a:xfrm>
              <a:off x="634482" y="1324947"/>
              <a:ext cx="3582955" cy="1530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17F1A6-1FD6-A0D7-F52C-E6F8EFEDEA5D}"/>
                </a:ext>
              </a:extLst>
            </p:cNvPr>
            <p:cNvSpPr txBox="1"/>
            <p:nvPr/>
          </p:nvSpPr>
          <p:spPr>
            <a:xfrm>
              <a:off x="1355847" y="741703"/>
              <a:ext cx="10455153" cy="2113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Цель</a:t>
              </a:r>
              <a:r>
                <a:rPr lang="ru-RU" sz="32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</a:t>
              </a:r>
              <a:r>
                <a:rPr lang="ru-RU" sz="28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освоение участниками мастер-класса первичных навыков   технологии геймификации как средства повышения мотивации к познавательной деятельности.</a:t>
              </a:r>
              <a:endParaRPr lang="ru-RU" sz="2000" kern="1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A141CF8-E5A3-92AD-0C00-40216BA29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84" y="741703"/>
              <a:ext cx="766962" cy="71838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B1805AE-5CFC-77B1-576F-012494E01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8" y="2855167"/>
              <a:ext cx="766962" cy="71838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F843A5-056A-6C07-6BA6-5F8A901F0353}"/>
                </a:ext>
              </a:extLst>
            </p:cNvPr>
            <p:cNvSpPr txBox="1"/>
            <p:nvPr/>
          </p:nvSpPr>
          <p:spPr>
            <a:xfrm>
              <a:off x="1401444" y="2769032"/>
              <a:ext cx="10455153" cy="3546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ru-RU" sz="40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Задачи: </a:t>
              </a:r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Times New Roman" panose="02020603050405020304" pitchFamily="18" charset="0"/>
                </a:rPr>
                <a:t>Познакомить участников мастер - класса с основными понятиями и принципами геймификации.  </a:t>
              </a:r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ru-RU" sz="24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Times New Roman" panose="02020603050405020304" pitchFamily="18" charset="0"/>
                </a:rPr>
                <a:t>Организовать и включить в деятельность по созданию и разработке педагогической игры.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20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25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B8B596A-2A1F-13A0-7F03-A4BD79250ACB}"/>
              </a:ext>
            </a:extLst>
          </p:cNvPr>
          <p:cNvGrpSpPr/>
          <p:nvPr/>
        </p:nvGrpSpPr>
        <p:grpSpPr>
          <a:xfrm>
            <a:off x="568483" y="877518"/>
            <a:ext cx="11407799" cy="4429747"/>
            <a:chOff x="568483" y="877518"/>
            <a:chExt cx="11407799" cy="442974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531B86E-FFFB-335D-2AFB-69EFBBE62593}"/>
                </a:ext>
              </a:extLst>
            </p:cNvPr>
            <p:cNvSpPr/>
            <p:nvPr/>
          </p:nvSpPr>
          <p:spPr>
            <a:xfrm>
              <a:off x="634482" y="1324947"/>
              <a:ext cx="3582955" cy="1530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7C061C-B9F3-2AB4-5AAF-9059C0435D67}"/>
                </a:ext>
              </a:extLst>
            </p:cNvPr>
            <p:cNvSpPr txBox="1"/>
            <p:nvPr/>
          </p:nvSpPr>
          <p:spPr>
            <a:xfrm>
              <a:off x="1401444" y="898956"/>
              <a:ext cx="10455153" cy="1550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35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Геймификация</a:t>
              </a:r>
              <a:r>
                <a:rPr lang="ru-RU" sz="1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-  </a:t>
              </a:r>
              <a:r>
                <a:rPr lang="ru-RU" sz="2200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внедрение </a:t>
              </a:r>
              <a:r>
                <a:rPr lang="ru-RU" sz="2200" i="1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игровых технологий в</a:t>
              </a:r>
              <a:r>
                <a:rPr lang="ru-RU" sz="2200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повседневную жизнь, работу или учебу.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ru-RU" sz="2000" kern="1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388338E-D245-DA38-6C1D-59822A42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83" y="877518"/>
              <a:ext cx="766962" cy="71838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4939F45-DBC0-CB1B-FE6F-CA2772C3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82" y="2525889"/>
              <a:ext cx="766962" cy="71838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0C81BEB-9276-BA1A-CC05-CE6B43C86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82" y="4163704"/>
              <a:ext cx="766962" cy="7183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B38100-1F9B-119C-6CB1-1719FC894D8A}"/>
                </a:ext>
              </a:extLst>
            </p:cNvPr>
            <p:cNvSpPr txBox="1"/>
            <p:nvPr/>
          </p:nvSpPr>
          <p:spPr>
            <a:xfrm>
              <a:off x="1676453" y="2525889"/>
              <a:ext cx="9730663" cy="1014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5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Игра</a:t>
              </a:r>
              <a:r>
                <a:rPr lang="ru-RU" sz="2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-  </a:t>
              </a:r>
              <a:r>
                <a:rPr lang="ru-RU" sz="2200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это вид познавательной деятельности, </a:t>
              </a:r>
              <a:r>
                <a:rPr lang="ru-RU" sz="2200" i="1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направленный </a:t>
              </a:r>
              <a:r>
                <a:rPr lang="ru-RU" sz="2200" i="1" kern="1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200" i="1" kern="1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</a:t>
              </a:r>
              <a:r>
                <a:rPr lang="ru-RU" sz="2200" i="1" kern="1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развитие заданных навыков и умений</a:t>
              </a:r>
              <a:r>
                <a:rPr lang="ru-RU" sz="2200" kern="1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22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C6E333-D373-BCAC-4D11-B1B6FFF96E01}"/>
                </a:ext>
              </a:extLst>
            </p:cNvPr>
            <p:cNvSpPr txBox="1"/>
            <p:nvPr/>
          </p:nvSpPr>
          <p:spPr>
            <a:xfrm>
              <a:off x="1676453" y="4292564"/>
              <a:ext cx="10299829" cy="1014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5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Игротехник</a:t>
              </a:r>
              <a:r>
                <a:rPr lang="ru-RU" sz="2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ru-RU" sz="1800" kern="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-  </a:t>
              </a:r>
              <a:r>
                <a:rPr lang="ru-RU" sz="2200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человек, </a:t>
              </a:r>
              <a:r>
                <a:rPr lang="ru-RU" sz="2200" i="1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сознательно </a:t>
              </a:r>
              <a:r>
                <a:rPr lang="ru-RU" sz="2200" i="1" dirty="0">
                  <a:solidFill>
                    <a:srgbClr val="00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применяющий игровые технологии </a:t>
              </a:r>
              <a:r>
                <a:rPr lang="ru-RU" sz="2200" i="1" kern="100" dirty="0">
                  <a:solidFill>
                    <a:srgbClr val="000000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200" dirty="0">
                  <a:solidFill>
                    <a:srgbClr val="00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в той или иной деятельности. </a:t>
              </a:r>
              <a:endParaRPr lang="ru-RU" sz="22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96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CBA601-A4BA-18F7-703D-6A55001D85D7}"/>
              </a:ext>
            </a:extLst>
          </p:cNvPr>
          <p:cNvGrpSpPr/>
          <p:nvPr/>
        </p:nvGrpSpPr>
        <p:grpSpPr>
          <a:xfrm>
            <a:off x="683208" y="381952"/>
            <a:ext cx="11108670" cy="6035174"/>
            <a:chOff x="683208" y="381952"/>
            <a:chExt cx="11108670" cy="6035174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B0F0645C-59B6-8139-5A41-D3AD65039591}"/>
                </a:ext>
              </a:extLst>
            </p:cNvPr>
            <p:cNvCxnSpPr/>
            <p:nvPr/>
          </p:nvCxnSpPr>
          <p:spPr>
            <a:xfrm>
              <a:off x="7183401" y="1419987"/>
              <a:ext cx="2124000" cy="0"/>
            </a:xfrm>
            <a:prstGeom prst="line">
              <a:avLst/>
            </a:prstGeom>
            <a:ln w="92075">
              <a:solidFill>
                <a:srgbClr val="7CA6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039019-9484-971B-647F-6CDEB603911D}"/>
                </a:ext>
              </a:extLst>
            </p:cNvPr>
            <p:cNvSpPr txBox="1"/>
            <p:nvPr/>
          </p:nvSpPr>
          <p:spPr>
            <a:xfrm>
              <a:off x="1791378" y="654695"/>
              <a:ext cx="9414587" cy="784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4400" kern="100" dirty="0">
                  <a:solidFill>
                    <a:schemeClr val="accent5">
                      <a:lumMod val="75000"/>
                    </a:schemeClr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принципа создания игры </a:t>
              </a:r>
              <a:endParaRPr lang="ru-RU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8FBCACF-DEF0-C475-FCC7-8635071A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6080" y="5156562"/>
              <a:ext cx="1345798" cy="126056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702BD43-F661-3FA7-F34E-CA78A79D5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08" y="381952"/>
              <a:ext cx="1345798" cy="1308726"/>
            </a:xfrm>
            <a:prstGeom prst="rect">
              <a:avLst/>
            </a:prstGeom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5F58897-8C26-3870-50C4-53F7D87AB889}"/>
                </a:ext>
              </a:extLst>
            </p:cNvPr>
            <p:cNvGrpSpPr/>
            <p:nvPr/>
          </p:nvGrpSpPr>
          <p:grpSpPr>
            <a:xfrm>
              <a:off x="1123132" y="2176848"/>
              <a:ext cx="10331848" cy="2881963"/>
              <a:chOff x="1123132" y="2176848"/>
              <a:chExt cx="10331848" cy="2881963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B29CF451-BBA9-D3D9-B6F6-3D009B3E7682}"/>
                  </a:ext>
                </a:extLst>
              </p:cNvPr>
              <p:cNvSpPr/>
              <p:nvPr/>
            </p:nvSpPr>
            <p:spPr>
              <a:xfrm>
                <a:off x="1123132" y="2176848"/>
                <a:ext cx="792754" cy="769552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DBBF2E-ED23-A4C8-9EBC-AE39D52D5A72}"/>
                  </a:ext>
                </a:extLst>
              </p:cNvPr>
              <p:cNvSpPr txBox="1"/>
              <p:nvPr/>
            </p:nvSpPr>
            <p:spPr>
              <a:xfrm>
                <a:off x="1247639" y="2176848"/>
                <a:ext cx="5437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/>
                  <a:t>1</a:t>
                </a:r>
                <a:r>
                  <a:rPr lang="ru-RU" dirty="0"/>
                  <a:t> </a:t>
                </a: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3FBD74F3-2697-3A1A-FE9C-EA18756EA029}"/>
                  </a:ext>
                </a:extLst>
              </p:cNvPr>
              <p:cNvSpPr/>
              <p:nvPr/>
            </p:nvSpPr>
            <p:spPr>
              <a:xfrm>
                <a:off x="1123132" y="3203715"/>
                <a:ext cx="792754" cy="769552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1446F5-BD79-42F7-18F7-8C9C0FDA7098}"/>
                  </a:ext>
                </a:extLst>
              </p:cNvPr>
              <p:cNvSpPr txBox="1"/>
              <p:nvPr/>
            </p:nvSpPr>
            <p:spPr>
              <a:xfrm>
                <a:off x="1247639" y="3203715"/>
                <a:ext cx="5437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/>
                  <a:t>2</a:t>
                </a:r>
                <a:r>
                  <a:rPr lang="ru-RU" dirty="0"/>
                  <a:t>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B6A1A5-130C-64C7-3E71-2EF87B2AEBE4}"/>
                  </a:ext>
                </a:extLst>
              </p:cNvPr>
              <p:cNvSpPr txBox="1"/>
              <p:nvPr/>
            </p:nvSpPr>
            <p:spPr>
              <a:xfrm>
                <a:off x="2040393" y="2299958"/>
                <a:ext cx="941458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Адаптационно – модификационный	 принцип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322C02-FD7C-D8E2-9585-6B843E853B04}"/>
                  </a:ext>
                </a:extLst>
              </p:cNvPr>
              <p:cNvSpPr txBox="1"/>
              <p:nvPr/>
            </p:nvSpPr>
            <p:spPr>
              <a:xfrm>
                <a:off x="1123132" y="3306743"/>
                <a:ext cx="80597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	 </a:t>
                </a:r>
                <a:r>
                  <a:rPr lang="ru-RU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Принцип «Наоборот»  </a:t>
                </a: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315D42C1-1EAB-256F-F2E5-EBC68058311D}"/>
                  </a:ext>
                </a:extLst>
              </p:cNvPr>
              <p:cNvSpPr/>
              <p:nvPr/>
            </p:nvSpPr>
            <p:spPr>
              <a:xfrm>
                <a:off x="1123132" y="4289259"/>
                <a:ext cx="792754" cy="769552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378B32-8B1A-AC8A-AD4D-DC8788A87FC3}"/>
                  </a:ext>
                </a:extLst>
              </p:cNvPr>
              <p:cNvSpPr txBox="1"/>
              <p:nvPr/>
            </p:nvSpPr>
            <p:spPr>
              <a:xfrm>
                <a:off x="1247639" y="4289259"/>
                <a:ext cx="5437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/>
                  <a:t>3</a:t>
                </a:r>
                <a:r>
                  <a:rPr lang="ru-RU" dirty="0"/>
                  <a:t>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291F98-9230-AB89-1801-A090ACA0CE31}"/>
                  </a:ext>
                </a:extLst>
              </p:cNvPr>
              <p:cNvSpPr txBox="1"/>
              <p:nvPr/>
            </p:nvSpPr>
            <p:spPr>
              <a:xfrm>
                <a:off x="1123132" y="4395166"/>
                <a:ext cx="88329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	 </a:t>
                </a:r>
                <a:r>
                  <a:rPr lang="ru-RU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Принцип «</a:t>
                </a:r>
                <a:r>
                  <a:rPr lang="ru-RU" sz="2800" dirty="0" err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Синкретики</a:t>
                </a:r>
                <a:r>
                  <a:rPr lang="ru-RU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»</a:t>
                </a:r>
                <a:r>
                  <a:rPr lang="en-US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ru-RU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69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7C061C-B9F3-2AB4-5AAF-9059C0435D67}"/>
              </a:ext>
            </a:extLst>
          </p:cNvPr>
          <p:cNvSpPr txBox="1"/>
          <p:nvPr/>
        </p:nvSpPr>
        <p:spPr>
          <a:xfrm>
            <a:off x="1247639" y="552064"/>
            <a:ext cx="11152414" cy="7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kern="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создания игры </a:t>
            </a:r>
            <a:endParaRPr lang="ru-RU" sz="4400" kern="100" dirty="0"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88338E-D245-DA38-6C1D-59822A426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091" y="5214255"/>
            <a:ext cx="1330000" cy="124576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69D6C8-4CB4-3DD8-D7E2-1FC5EEEF0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48" y="125643"/>
            <a:ext cx="1345798" cy="1308726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8CAD4373-A4DA-9B1A-8D79-F5B430CD6A48}"/>
              </a:ext>
            </a:extLst>
          </p:cNvPr>
          <p:cNvSpPr/>
          <p:nvPr/>
        </p:nvSpPr>
        <p:spPr>
          <a:xfrm>
            <a:off x="1123132" y="2176848"/>
            <a:ext cx="792754" cy="76955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E8246-23B5-639B-76A7-E4953C584FD0}"/>
              </a:ext>
            </a:extLst>
          </p:cNvPr>
          <p:cNvSpPr txBox="1"/>
          <p:nvPr/>
        </p:nvSpPr>
        <p:spPr>
          <a:xfrm>
            <a:off x="1247639" y="2176848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1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7FBCA-EB1C-A73E-D435-9F4F9FDFAC7A}"/>
              </a:ext>
            </a:extLst>
          </p:cNvPr>
          <p:cNvSpPr txBox="1"/>
          <p:nvPr/>
        </p:nvSpPr>
        <p:spPr>
          <a:xfrm>
            <a:off x="2123558" y="2397174"/>
            <a:ext cx="894531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Образовательная цель </a:t>
            </a:r>
            <a:r>
              <a:rPr lang="ru-RU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(чему будем учить) </a:t>
            </a:r>
          </a:p>
          <a:p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Целевая аудитория </a:t>
            </a:r>
            <a:r>
              <a:rPr lang="ru-RU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(кого будем учить) </a:t>
            </a:r>
          </a:p>
          <a:p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Игровые средства, реквизит </a:t>
            </a:r>
            <a:r>
              <a:rPr lang="ru-RU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(при помощи чего будем учить) </a:t>
            </a:r>
          </a:p>
          <a:p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Игровая  цель </a:t>
            </a:r>
            <a:r>
              <a:rPr lang="ru-RU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(для чего / почему играем) </a:t>
            </a:r>
          </a:p>
          <a:p>
            <a:pPr algn="ctr"/>
            <a:endParaRPr lang="ru-RU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2EF5651-5E0E-E2E5-E6F9-33B882C1A2BA}"/>
              </a:ext>
            </a:extLst>
          </p:cNvPr>
          <p:cNvSpPr/>
          <p:nvPr/>
        </p:nvSpPr>
        <p:spPr>
          <a:xfrm>
            <a:off x="1123132" y="3151462"/>
            <a:ext cx="792754" cy="76955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2610-765F-1AA0-E5DD-3F1DA6718473}"/>
              </a:ext>
            </a:extLst>
          </p:cNvPr>
          <p:cNvSpPr txBox="1"/>
          <p:nvPr/>
        </p:nvSpPr>
        <p:spPr>
          <a:xfrm>
            <a:off x="1260663" y="3157148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2</a:t>
            </a:r>
            <a:r>
              <a:rPr lang="ru-RU" dirty="0"/>
              <a:t>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199BD42-B0CD-278B-F067-21D7CA441020}"/>
              </a:ext>
            </a:extLst>
          </p:cNvPr>
          <p:cNvSpPr/>
          <p:nvPr/>
        </p:nvSpPr>
        <p:spPr>
          <a:xfrm>
            <a:off x="1123132" y="4147363"/>
            <a:ext cx="792754" cy="76955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FFF62-F4F6-6E5F-6FCB-EAF577EE6C84}"/>
              </a:ext>
            </a:extLst>
          </p:cNvPr>
          <p:cNvSpPr txBox="1"/>
          <p:nvPr/>
        </p:nvSpPr>
        <p:spPr>
          <a:xfrm>
            <a:off x="1267127" y="4162374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3</a:t>
            </a:r>
            <a:r>
              <a:rPr lang="ru-RU" dirty="0"/>
              <a:t>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8376BE6-C37C-4766-4CE5-B958A127DFB8}"/>
              </a:ext>
            </a:extLst>
          </p:cNvPr>
          <p:cNvSpPr/>
          <p:nvPr/>
        </p:nvSpPr>
        <p:spPr>
          <a:xfrm>
            <a:off x="1123132" y="5214255"/>
            <a:ext cx="792754" cy="76955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1F6EB-C1F5-6AB2-7318-1A78C3F5B163}"/>
              </a:ext>
            </a:extLst>
          </p:cNvPr>
          <p:cNvSpPr txBox="1"/>
          <p:nvPr/>
        </p:nvSpPr>
        <p:spPr>
          <a:xfrm>
            <a:off x="1260662" y="5222028"/>
            <a:ext cx="54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4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759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AE73-4DE4-C383-AD39-19B0BE24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FF5B45-3FE3-344F-68E4-540ED61EE122}"/>
              </a:ext>
            </a:extLst>
          </p:cNvPr>
          <p:cNvSpPr txBox="1"/>
          <p:nvPr/>
        </p:nvSpPr>
        <p:spPr>
          <a:xfrm>
            <a:off x="1356107" y="555644"/>
            <a:ext cx="9414587" cy="7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kern="1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часть.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206798-1FD8-8DBE-7810-24240644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0" y="265511"/>
            <a:ext cx="1345798" cy="13087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4FBC8B-9603-707B-C874-46F8576C4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"/>
          <a:stretch/>
        </p:blipFill>
        <p:spPr bwMode="auto">
          <a:xfrm>
            <a:off x="3352800" y="1340026"/>
            <a:ext cx="4162697" cy="54047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595926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3_TF78853419_Win32" id="{26A8DC41-7521-4E8A-BB40-82DDDF6580CB}" vid="{96196EC2-C392-482E-BF29-9BD12A62668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310</Words>
  <Application>Microsoft Office PowerPoint</Application>
  <PresentationFormat>Широкоэкранный</PresentationFormat>
  <Paragraphs>71</Paragraphs>
  <Slides>13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Franklin Gothic Book</vt:lpstr>
      <vt:lpstr>Franklin Gothic Demi</vt:lpstr>
      <vt:lpstr>Segoe UI Black</vt:lpstr>
      <vt:lpstr>Times New Roman</vt:lpstr>
      <vt:lpstr>Wingdings</vt:lpstr>
      <vt:lpstr>Пользовательские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</dc:creator>
  <cp:lastModifiedBy>ZAVUCH</cp:lastModifiedBy>
  <cp:revision>42</cp:revision>
  <cp:lastPrinted>2024-01-31T01:01:04Z</cp:lastPrinted>
  <dcterms:created xsi:type="dcterms:W3CDTF">2024-01-30T22:12:06Z</dcterms:created>
  <dcterms:modified xsi:type="dcterms:W3CDTF">2025-04-15T09:12:49Z</dcterms:modified>
</cp:coreProperties>
</file>