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6" r:id="rId3"/>
    <p:sldId id="257" r:id="rId4"/>
    <p:sldId id="274" r:id="rId5"/>
    <p:sldId id="275" r:id="rId6"/>
    <p:sldId id="258" r:id="rId7"/>
    <p:sldId id="267" r:id="rId8"/>
    <p:sldId id="268" r:id="rId9"/>
    <p:sldId id="269" r:id="rId10"/>
    <p:sldId id="270" r:id="rId11"/>
    <p:sldId id="271" r:id="rId12"/>
    <p:sldId id="272" r:id="rId13"/>
    <p:sldId id="273" r:id="rId14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756" y="1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3524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8231886" y="11430"/>
            <a:ext cx="3810000" cy="3810000"/>
          </a:xfrm>
          <a:custGeom>
            <a:avLst/>
            <a:gdLst/>
            <a:ahLst/>
            <a:cxnLst/>
            <a:rect l="l" t="t" r="r" b="b"/>
            <a:pathLst>
              <a:path w="3810000" h="3810000">
                <a:moveTo>
                  <a:pt x="3810000" y="0"/>
                </a:moveTo>
                <a:lnTo>
                  <a:pt x="0" y="3810000"/>
                </a:lnTo>
              </a:path>
            </a:pathLst>
          </a:custGeom>
          <a:ln w="1371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110478" y="93725"/>
            <a:ext cx="6080125" cy="6080125"/>
          </a:xfrm>
          <a:custGeom>
            <a:avLst/>
            <a:gdLst/>
            <a:ahLst/>
            <a:cxnLst/>
            <a:rect l="l" t="t" r="r" b="b"/>
            <a:pathLst>
              <a:path w="6080125" h="6080125">
                <a:moveTo>
                  <a:pt x="6080125" y="0"/>
                </a:moveTo>
                <a:lnTo>
                  <a:pt x="0" y="6080125"/>
                </a:lnTo>
              </a:path>
            </a:pathLst>
          </a:custGeom>
          <a:ln w="1371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7239762" y="230885"/>
            <a:ext cx="4953000" cy="4953000"/>
          </a:xfrm>
          <a:custGeom>
            <a:avLst/>
            <a:gdLst/>
            <a:ahLst/>
            <a:cxnLst/>
            <a:rect l="l" t="t" r="r" b="b"/>
            <a:pathLst>
              <a:path w="4953000" h="4953000">
                <a:moveTo>
                  <a:pt x="4953000" y="0"/>
                </a:moveTo>
                <a:lnTo>
                  <a:pt x="0" y="4953000"/>
                </a:lnTo>
              </a:path>
            </a:pathLst>
          </a:custGeom>
          <a:ln w="1371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7340346" y="34289"/>
            <a:ext cx="4853305" cy="4919980"/>
          </a:xfrm>
          <a:custGeom>
            <a:avLst/>
            <a:gdLst/>
            <a:ahLst/>
            <a:cxnLst/>
            <a:rect l="l" t="t" r="r" b="b"/>
            <a:pathLst>
              <a:path w="4853305" h="4919980">
                <a:moveTo>
                  <a:pt x="4852924" y="0"/>
                </a:moveTo>
                <a:lnTo>
                  <a:pt x="0" y="4853051"/>
                </a:lnTo>
              </a:path>
              <a:path w="4853305" h="4919980">
                <a:moveTo>
                  <a:pt x="4850892" y="576071"/>
                </a:moveTo>
                <a:lnTo>
                  <a:pt x="507492" y="4919471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3524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1274551" y="2962655"/>
            <a:ext cx="913130" cy="913130"/>
          </a:xfrm>
          <a:custGeom>
            <a:avLst/>
            <a:gdLst/>
            <a:ahLst/>
            <a:cxnLst/>
            <a:rect l="l" t="t" r="r" b="b"/>
            <a:pathLst>
              <a:path w="913129" h="913129">
                <a:moveTo>
                  <a:pt x="912749" y="0"/>
                </a:moveTo>
                <a:lnTo>
                  <a:pt x="0" y="91274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208007" y="3191255"/>
            <a:ext cx="2981325" cy="2981325"/>
          </a:xfrm>
          <a:custGeom>
            <a:avLst/>
            <a:gdLst/>
            <a:ahLst/>
            <a:cxnLst/>
            <a:rect l="l" t="t" r="r" b="b"/>
            <a:pathLst>
              <a:path w="2981325" h="2981325">
                <a:moveTo>
                  <a:pt x="2981325" y="0"/>
                </a:moveTo>
                <a:lnTo>
                  <a:pt x="0" y="2981325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291571" y="3287267"/>
            <a:ext cx="1895475" cy="1895475"/>
          </a:xfrm>
          <a:custGeom>
            <a:avLst/>
            <a:gdLst/>
            <a:ahLst/>
            <a:cxnLst/>
            <a:rect l="l" t="t" r="r" b="b"/>
            <a:pathLst>
              <a:path w="1895475" h="1895475">
                <a:moveTo>
                  <a:pt x="1895475" y="0"/>
                </a:moveTo>
                <a:lnTo>
                  <a:pt x="0" y="1895475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0442447" y="3131819"/>
            <a:ext cx="1745614" cy="1823720"/>
          </a:xfrm>
          <a:custGeom>
            <a:avLst/>
            <a:gdLst/>
            <a:ahLst/>
            <a:cxnLst/>
            <a:rect l="l" t="t" r="r" b="b"/>
            <a:pathLst>
              <a:path w="1745615" h="1823720">
                <a:moveTo>
                  <a:pt x="1744599" y="0"/>
                </a:moveTo>
                <a:lnTo>
                  <a:pt x="0" y="1744598"/>
                </a:lnTo>
              </a:path>
              <a:path w="1745615" h="1823720">
                <a:moveTo>
                  <a:pt x="1745487" y="553211"/>
                </a:moveTo>
                <a:lnTo>
                  <a:pt x="475487" y="1823211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44702" y="593547"/>
            <a:ext cx="4807585" cy="393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47217" y="2073986"/>
            <a:ext cx="5640705" cy="4300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wipe/>
  </p:transition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1447800"/>
            <a:ext cx="9298940" cy="50898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600" spc="-95" dirty="0">
                <a:latin typeface="Verdana"/>
                <a:cs typeface="Verdana"/>
              </a:rPr>
              <a:t>НАРОДЫ</a:t>
            </a:r>
            <a:endParaRPr sz="66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600" spc="-45" dirty="0">
                <a:latin typeface="Verdana"/>
                <a:cs typeface="Verdana"/>
              </a:rPr>
              <a:t>ХАБАРОВСКОГО</a:t>
            </a:r>
            <a:r>
              <a:rPr sz="6600" spc="-385" dirty="0">
                <a:latin typeface="Verdana"/>
                <a:cs typeface="Verdana"/>
              </a:rPr>
              <a:t> </a:t>
            </a:r>
            <a:r>
              <a:rPr sz="6600" spc="-330" dirty="0">
                <a:latin typeface="Verdana"/>
                <a:cs typeface="Verdana"/>
              </a:rPr>
              <a:t>КРАЯ</a:t>
            </a:r>
            <a:br>
              <a:rPr lang="ru-RU" sz="6600" spc="-330" dirty="0">
                <a:latin typeface="Verdana"/>
                <a:cs typeface="Verdana"/>
              </a:rPr>
            </a:br>
            <a:r>
              <a:rPr lang="ru-RU" sz="6600" spc="-330" dirty="0">
                <a:latin typeface="Verdana"/>
                <a:cs typeface="Verdana"/>
              </a:rPr>
              <a:t>в исследованиях     В.К. Арсеньева</a:t>
            </a:r>
            <a:br>
              <a:rPr lang="ru-RU" sz="6600" spc="-330" dirty="0">
                <a:latin typeface="Verdana"/>
                <a:cs typeface="Verdana"/>
              </a:rPr>
            </a:br>
            <a:endParaRPr sz="6600" dirty="0">
              <a:latin typeface="Verdana"/>
              <a:cs typeface="Verdana"/>
            </a:endParaRP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0B1AF61-DAE1-2A16-7A00-9480F83E8EDD}"/>
              </a:ext>
            </a:extLst>
          </p:cNvPr>
          <p:cNvSpPr/>
          <p:nvPr/>
        </p:nvSpPr>
        <p:spPr>
          <a:xfrm>
            <a:off x="7543800" y="228600"/>
            <a:ext cx="4114800" cy="63246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/>
              <a:t>У нанайцев существует 2 типа поселений: сезонные и постоянные. При постройке жилища было важно расположить его неподалеку от источника воды: реки или озера. Самый древний вид жилища этого народа — землянка </a:t>
            </a:r>
            <a:r>
              <a:rPr lang="ru-RU" sz="2400" dirty="0" err="1"/>
              <a:t>серома</a:t>
            </a:r>
            <a:r>
              <a:rPr lang="ru-RU" sz="2400" dirty="0"/>
              <a:t> и полуземлянка </a:t>
            </a:r>
            <a:r>
              <a:rPr lang="ru-RU" sz="2400" dirty="0" err="1"/>
              <a:t>хурбу</a:t>
            </a:r>
            <a:r>
              <a:rPr lang="ru-RU" sz="2400" dirty="0"/>
              <a:t>. Землянки строили на откосе берега и обрывах террас.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4573CF-76DB-E944-FD20-F2ED119EC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66800"/>
            <a:ext cx="6419850" cy="481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3596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9180B14-3E84-121A-7E99-CB86413C70C2}"/>
              </a:ext>
            </a:extLst>
          </p:cNvPr>
          <p:cNvSpPr/>
          <p:nvPr/>
        </p:nvSpPr>
        <p:spPr>
          <a:xfrm>
            <a:off x="381000" y="304800"/>
            <a:ext cx="4648200" cy="6019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Издавна традиционным верованием нанайцев был шаманизм. Они одухотворяли и одушевляли силы природы, верили в гармонию отношений между природой и человеком. Основой верования нанайцев были анимистические представления, которые сочетались с магией, фетишизмом и тотемизмом. Они верили, что в тайге, на небе, земле и в воде живут духи, влияющие на судьбы и жизни людей. Нанайцы изготавливали фигурки духов, которые играли важную роль в религиозных обрядах.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Мировоззрение нанайцев делилось на три сферы: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верхняя — небесный мир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— земной мир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нижняя — подземный мир.</a:t>
            </a:r>
          </a:p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937BBF-8C4F-C13E-54FA-557E0285C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318655"/>
            <a:ext cx="5141893" cy="3429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A443EE-026E-71E8-53B3-7E0D0F8D0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331" y="3463636"/>
            <a:ext cx="46482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12814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E6D272-4E27-C565-DD39-3D137A19A1D5}"/>
              </a:ext>
            </a:extLst>
          </p:cNvPr>
          <p:cNvSpPr/>
          <p:nvPr/>
        </p:nvSpPr>
        <p:spPr>
          <a:xfrm>
            <a:off x="6611471" y="358588"/>
            <a:ext cx="5105400" cy="6019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нанайцев богатое и разнообразное устное народное творчество. Основные фольклорные жанры: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тэлунгу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мифологический рассказ или миф, легенда, предание;</a:t>
            </a:r>
          </a:p>
          <a:p>
            <a:pPr algn="just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сиохор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сказка, заимствованная у других народов;</a:t>
            </a:r>
          </a:p>
          <a:p>
            <a:pPr algn="just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нингман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волшебная сказка, сказка-миф;</a:t>
            </a:r>
          </a:p>
          <a:p>
            <a:pPr algn="just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деуруэн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приговорки, скороговорки;</a:t>
            </a:r>
          </a:p>
          <a:p>
            <a:pPr algn="just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намбокан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загадки, шаманские песнопения, плачи, песни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дярин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83DFB0-F1E8-9FEF-EF08-68893A44C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58588"/>
            <a:ext cx="4413212" cy="375300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3217D0-C8F0-76D6-92E5-116204E44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3962400"/>
            <a:ext cx="3758657" cy="265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46722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0793BE-5F82-49EB-777F-20133200694A}"/>
              </a:ext>
            </a:extLst>
          </p:cNvPr>
          <p:cNvSpPr/>
          <p:nvPr/>
        </p:nvSpPr>
        <p:spPr>
          <a:xfrm>
            <a:off x="1371600" y="152400"/>
            <a:ext cx="8991600" cy="12974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Нанайская сказка «Заяц и сорока»</a:t>
            </a:r>
          </a:p>
        </p:txBody>
      </p:sp>
      <p:pic>
        <p:nvPicPr>
          <p:cNvPr id="1026" name="Picture 2" descr="C:\Users\ДНС\Desktop\edd9f63efb31e9ba5a5ee78eab9ebe49--amur-river-book-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00200"/>
            <a:ext cx="71628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26666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4E155-5D7D-2F1A-DD01-F88F38289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9B40A0F-3F45-1812-9572-1B7A5504ED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1447800"/>
            <a:ext cx="9298940" cy="50898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600" spc="-95" dirty="0">
                <a:latin typeface="Verdana"/>
                <a:cs typeface="Verdana"/>
              </a:rPr>
              <a:t>НАРОДЫ</a:t>
            </a:r>
            <a:endParaRPr sz="66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600" spc="-45" dirty="0">
                <a:latin typeface="Verdana"/>
                <a:cs typeface="Verdana"/>
              </a:rPr>
              <a:t>ХАБАРОВСКОГО</a:t>
            </a:r>
            <a:r>
              <a:rPr sz="6600" spc="-385" dirty="0">
                <a:latin typeface="Verdana"/>
                <a:cs typeface="Verdana"/>
              </a:rPr>
              <a:t> </a:t>
            </a:r>
            <a:r>
              <a:rPr sz="6600" spc="-330" dirty="0">
                <a:latin typeface="Verdana"/>
                <a:cs typeface="Verdana"/>
              </a:rPr>
              <a:t>КРАЯ</a:t>
            </a:r>
            <a:br>
              <a:rPr lang="ru-RU" sz="6600" spc="-330" dirty="0">
                <a:latin typeface="Verdana"/>
                <a:cs typeface="Verdana"/>
              </a:rPr>
            </a:br>
            <a:r>
              <a:rPr lang="ru-RU" sz="6600" spc="-330" dirty="0">
                <a:latin typeface="Verdana"/>
                <a:cs typeface="Verdana"/>
              </a:rPr>
              <a:t>в исследованиях     В.К. Арсеньева</a:t>
            </a:r>
            <a:br>
              <a:rPr lang="ru-RU" sz="6600" spc="-330" dirty="0">
                <a:latin typeface="Verdana"/>
                <a:cs typeface="Verdana"/>
              </a:rPr>
            </a:br>
            <a:endParaRPr sz="66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6371498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3776" y="365759"/>
            <a:ext cx="4714240" cy="6108700"/>
            <a:chOff x="493776" y="365759"/>
            <a:chExt cx="4714240" cy="6108700"/>
          </a:xfrm>
        </p:grpSpPr>
        <p:sp>
          <p:nvSpPr>
            <p:cNvPr id="3" name="object 3"/>
            <p:cNvSpPr/>
            <p:nvPr/>
          </p:nvSpPr>
          <p:spPr>
            <a:xfrm>
              <a:off x="500634" y="372617"/>
              <a:ext cx="4700270" cy="6094730"/>
            </a:xfrm>
            <a:custGeom>
              <a:avLst/>
              <a:gdLst/>
              <a:ahLst/>
              <a:cxnLst/>
              <a:rect l="l" t="t" r="r" b="b"/>
              <a:pathLst>
                <a:path w="4700270" h="6094730">
                  <a:moveTo>
                    <a:pt x="4700016" y="0"/>
                  </a:moveTo>
                  <a:lnTo>
                    <a:pt x="0" y="0"/>
                  </a:lnTo>
                  <a:lnTo>
                    <a:pt x="0" y="6094476"/>
                  </a:lnTo>
                  <a:lnTo>
                    <a:pt x="4700016" y="6094476"/>
                  </a:lnTo>
                  <a:lnTo>
                    <a:pt x="4700016" y="0"/>
                  </a:lnTo>
                  <a:close/>
                </a:path>
              </a:pathLst>
            </a:custGeom>
            <a:solidFill>
              <a:srgbClr val="042E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00634" y="372617"/>
              <a:ext cx="4700270" cy="6094730"/>
            </a:xfrm>
            <a:custGeom>
              <a:avLst/>
              <a:gdLst/>
              <a:ahLst/>
              <a:cxnLst/>
              <a:rect l="l" t="t" r="r" b="b"/>
              <a:pathLst>
                <a:path w="4700270" h="6094730">
                  <a:moveTo>
                    <a:pt x="0" y="6094476"/>
                  </a:moveTo>
                  <a:lnTo>
                    <a:pt x="4700016" y="6094476"/>
                  </a:lnTo>
                  <a:lnTo>
                    <a:pt x="4700016" y="0"/>
                  </a:lnTo>
                  <a:lnTo>
                    <a:pt x="0" y="0"/>
                  </a:lnTo>
                  <a:lnTo>
                    <a:pt x="0" y="6094476"/>
                  </a:lnTo>
                  <a:close/>
                </a:path>
              </a:pathLst>
            </a:custGeom>
            <a:ln w="13716">
              <a:solidFill>
                <a:srgbClr val="032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75868" y="464007"/>
            <a:ext cx="4533900" cy="551751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68935" marR="350520" algn="ctr">
              <a:lnSpc>
                <a:spcPct val="100000"/>
              </a:lnSpc>
              <a:spcBef>
                <a:spcPts val="115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На</a:t>
            </a:r>
            <a:r>
              <a:rPr sz="24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территории</a:t>
            </a:r>
            <a:r>
              <a:rPr sz="24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современного </a:t>
            </a:r>
            <a:r>
              <a:rPr sz="2400" spc="-5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Хабаровского</a:t>
            </a:r>
            <a:r>
              <a:rPr sz="2400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края</a:t>
            </a:r>
            <a:r>
              <a:rPr sz="2400" spc="-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на</a:t>
            </a:r>
            <a:endParaRPr sz="2400">
              <a:latin typeface="Times New Roman"/>
              <a:cs typeface="Times New Roman"/>
            </a:endParaRPr>
          </a:p>
          <a:p>
            <a:pPr marL="17145" marR="5080" algn="ctr">
              <a:lnSpc>
                <a:spcPct val="100000"/>
              </a:lnSpc>
              <a:spcBef>
                <a:spcPts val="5"/>
              </a:spcBef>
            </a:pP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сегодняшний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день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проживают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представители 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8 национальностей </a:t>
            </a:r>
            <a:r>
              <a:rPr sz="2400" spc="-5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исконно</a:t>
            </a:r>
            <a:r>
              <a:rPr sz="2400" spc="-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коренных</a:t>
            </a:r>
            <a:r>
              <a:rPr sz="2400" spc="-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народов</a:t>
            </a:r>
            <a:r>
              <a:rPr sz="24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Севера </a:t>
            </a:r>
            <a:r>
              <a:rPr sz="2400" spc="-5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sz="24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Дальнего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Востока: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Нанайцы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Нивхи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Негидальцы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Орочи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40" dirty="0">
                <a:solidFill>
                  <a:srgbClr val="FFFFFF"/>
                </a:solidFill>
                <a:latin typeface="Times New Roman"/>
                <a:cs typeface="Times New Roman"/>
              </a:rPr>
              <a:t>Удэгейцы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90" dirty="0">
                <a:solidFill>
                  <a:srgbClr val="FFFFFF"/>
                </a:solidFill>
                <a:latin typeface="Times New Roman"/>
                <a:cs typeface="Times New Roman"/>
              </a:rPr>
              <a:t>Ульчи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Эвенки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Эвены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39128" y="141731"/>
            <a:ext cx="4046220" cy="655167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6EDE293-1730-0C74-713E-504E8C5201CB}"/>
              </a:ext>
            </a:extLst>
          </p:cNvPr>
          <p:cNvSpPr/>
          <p:nvPr/>
        </p:nvSpPr>
        <p:spPr>
          <a:xfrm>
            <a:off x="381000" y="762000"/>
            <a:ext cx="6019800" cy="3733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30 лет экспедиций Владимир Арсеньев заполнил белые пятна на карте Дальнего Востока,﻿ рассказал миру о населяющих эту территорию народах. На собранные им сведения до сих пор опираются этнографы, биологи, гидрографы, геологи, археологи и просто путешественники, открывающие для себя дикий и прекрасный Амурский край.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6C7BC8-8541-FB11-6D26-D353EAE24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304800"/>
            <a:ext cx="3806122" cy="57912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CEEE606-5917-8692-869D-DC9162B2C7A1}"/>
              </a:ext>
            </a:extLst>
          </p:cNvPr>
          <p:cNvSpPr/>
          <p:nvPr/>
        </p:nvSpPr>
        <p:spPr>
          <a:xfrm>
            <a:off x="7523018" y="5867400"/>
            <a:ext cx="3124200" cy="6858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В. К. Арсеньев</a:t>
            </a:r>
          </a:p>
        </p:txBody>
      </p:sp>
    </p:spTree>
    <p:extLst>
      <p:ext uri="{BB962C8B-B14F-4D97-AF65-F5344CB8AC3E}">
        <p14:creationId xmlns:p14="http://schemas.microsoft.com/office/powerpoint/2010/main" val="380148556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4B12B1A-A2F8-A4B3-89FF-460783E947E4}"/>
              </a:ext>
            </a:extLst>
          </p:cNvPr>
          <p:cNvSpPr/>
          <p:nvPr/>
        </p:nvSpPr>
        <p:spPr>
          <a:xfrm>
            <a:off x="381000" y="381000"/>
            <a:ext cx="5562600" cy="57912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/>
              <a:t>Основным направлением исследований Арсеньева была этнография и археология. На протяжении тридцати лет Арсеньев занимался изучением коренных народов Дальнего Востока, главным образом удэгейцев. Одним из наиболее известных путешествий Арсеньева была его экспедиция в Приморский и Уссурийский края в 1902 году. В ходе этой экспедиции он встретился с местными племенами коренных народов Дальнего Востока, такими как ульчи, нанайцы. Он беседовал с местными жителями, изучал их язык, обычаи и традиции, а также собирал предметы быта и искусства, которые позволяли лучше понять и сохранить культурное наследие этих народов.</a:t>
            </a:r>
          </a:p>
          <a:p>
            <a:pPr algn="just"/>
            <a:r>
              <a:rPr lang="ru-RU" dirty="0"/>
              <a:t>Также он исследовал природу и географию региона. Изучал местную флору и фауну, собирал образцы растений и животных, делал подробные наблюдения и записи о природных особенностях региона.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F2A8F8-310E-A00E-88F6-9A76B5F03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2" y="1333500"/>
            <a:ext cx="5663849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6683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7512" y="571500"/>
            <a:ext cx="4841875" cy="5953125"/>
            <a:chOff x="667512" y="571500"/>
            <a:chExt cx="4841875" cy="5953125"/>
          </a:xfrm>
        </p:grpSpPr>
        <p:sp>
          <p:nvSpPr>
            <p:cNvPr id="3" name="object 3"/>
            <p:cNvSpPr/>
            <p:nvPr/>
          </p:nvSpPr>
          <p:spPr>
            <a:xfrm>
              <a:off x="674370" y="578358"/>
              <a:ext cx="4828540" cy="5939155"/>
            </a:xfrm>
            <a:custGeom>
              <a:avLst/>
              <a:gdLst/>
              <a:ahLst/>
              <a:cxnLst/>
              <a:rect l="l" t="t" r="r" b="b"/>
              <a:pathLst>
                <a:path w="4828540" h="5939155">
                  <a:moveTo>
                    <a:pt x="4828032" y="0"/>
                  </a:moveTo>
                  <a:lnTo>
                    <a:pt x="0" y="0"/>
                  </a:lnTo>
                  <a:lnTo>
                    <a:pt x="0" y="5939028"/>
                  </a:lnTo>
                  <a:lnTo>
                    <a:pt x="4828032" y="5939028"/>
                  </a:lnTo>
                  <a:lnTo>
                    <a:pt x="4828032" y="0"/>
                  </a:lnTo>
                  <a:close/>
                </a:path>
              </a:pathLst>
            </a:custGeom>
            <a:solidFill>
              <a:srgbClr val="042E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74370" y="578358"/>
              <a:ext cx="4828540" cy="5939155"/>
            </a:xfrm>
            <a:custGeom>
              <a:avLst/>
              <a:gdLst/>
              <a:ahLst/>
              <a:cxnLst/>
              <a:rect l="l" t="t" r="r" b="b"/>
              <a:pathLst>
                <a:path w="4828540" h="5939155">
                  <a:moveTo>
                    <a:pt x="0" y="5939028"/>
                  </a:moveTo>
                  <a:lnTo>
                    <a:pt x="4828032" y="5939028"/>
                  </a:lnTo>
                  <a:lnTo>
                    <a:pt x="4828032" y="0"/>
                  </a:lnTo>
                  <a:lnTo>
                    <a:pt x="0" y="0"/>
                  </a:lnTo>
                  <a:lnTo>
                    <a:pt x="0" y="5939028"/>
                  </a:lnTo>
                  <a:close/>
                </a:path>
              </a:pathLst>
            </a:custGeom>
            <a:ln w="13716">
              <a:solidFill>
                <a:srgbClr val="032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57224" y="745947"/>
            <a:ext cx="4662170" cy="557847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44450" marR="42545" algn="ctr">
              <a:lnSpc>
                <a:spcPts val="3350"/>
              </a:lnSpc>
              <a:spcBef>
                <a:spcPts val="229"/>
              </a:spcBef>
            </a:pP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Самоназвание</a:t>
            </a:r>
            <a:r>
              <a:rPr sz="2800" spc="-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—</a:t>
            </a:r>
            <a:r>
              <a:rPr sz="28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нанай,</a:t>
            </a:r>
            <a:r>
              <a:rPr sz="2800" spc="-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нани, </a:t>
            </a:r>
            <a:r>
              <a:rPr sz="2800" spc="-6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(«местный,</a:t>
            </a:r>
            <a:r>
              <a:rPr sz="2800" spc="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здешний</a:t>
            </a:r>
            <a:endParaRPr sz="2800">
              <a:latin typeface="Times New Roman"/>
              <a:cs typeface="Times New Roman"/>
            </a:endParaRPr>
          </a:p>
          <a:p>
            <a:pPr marL="12700" marR="5080" indent="-2540" algn="ctr">
              <a:lnSpc>
                <a:spcPts val="3350"/>
              </a:lnSpc>
              <a:spcBef>
                <a:spcPts val="35"/>
              </a:spcBef>
            </a:pP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человек»).</a:t>
            </a:r>
            <a:r>
              <a:rPr sz="28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sz="2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30" dirty="0">
                <a:solidFill>
                  <a:srgbClr val="FFFFFF"/>
                </a:solidFill>
                <a:latin typeface="Times New Roman"/>
                <a:cs typeface="Times New Roman"/>
              </a:rPr>
              <a:t>некоторых </a:t>
            </a:r>
            <a:r>
              <a:rPr sz="2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территориальных 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группах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бытовали</a:t>
            </a:r>
            <a:r>
              <a:rPr sz="28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такие</a:t>
            </a:r>
            <a:r>
              <a:rPr sz="2800" spc="-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самоназвания,</a:t>
            </a:r>
            <a:endParaRPr sz="2800">
              <a:latin typeface="Times New Roman"/>
              <a:cs typeface="Times New Roman"/>
            </a:endParaRPr>
          </a:p>
          <a:p>
            <a:pPr marL="76835" marR="75565" algn="ctr">
              <a:lnSpc>
                <a:spcPts val="3350"/>
              </a:lnSpc>
              <a:spcBef>
                <a:spcPts val="40"/>
              </a:spcBef>
            </a:pP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как</a:t>
            </a:r>
            <a:r>
              <a:rPr sz="28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килэ,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акани,</a:t>
            </a:r>
            <a:r>
              <a:rPr sz="2800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Times New Roman"/>
                <a:cs typeface="Times New Roman"/>
              </a:rPr>
              <a:t>хэденай</a:t>
            </a:r>
            <a:r>
              <a:rPr sz="2800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др. </a:t>
            </a:r>
            <a:r>
              <a:rPr sz="2800" spc="-6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Старое название 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нанайцев </a:t>
            </a: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— </a:t>
            </a:r>
            <a:r>
              <a:rPr sz="2800" spc="-6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гольды.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По</a:t>
            </a: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данным</a:t>
            </a:r>
            <a:endParaRPr sz="2800">
              <a:latin typeface="Times New Roman"/>
              <a:cs typeface="Times New Roman"/>
            </a:endParaRPr>
          </a:p>
          <a:p>
            <a:pPr marL="424180" marR="427990" algn="ctr">
              <a:lnSpc>
                <a:spcPts val="3350"/>
              </a:lnSpc>
              <a:spcBef>
                <a:spcPts val="35"/>
              </a:spcBef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Всероссийской</a:t>
            </a:r>
            <a:r>
              <a:rPr sz="2800" spc="-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переписи </a:t>
            </a:r>
            <a:r>
              <a:rPr sz="2800" spc="-6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населения 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2010 </a:t>
            </a:r>
            <a:r>
              <a:rPr sz="2800" spc="-45" dirty="0">
                <a:solidFill>
                  <a:srgbClr val="FFFFFF"/>
                </a:solidFill>
                <a:latin typeface="Times New Roman"/>
                <a:cs typeface="Times New Roman"/>
              </a:rPr>
              <a:t>года </a:t>
            </a:r>
            <a:r>
              <a:rPr sz="28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численность</a:t>
            </a:r>
            <a:r>
              <a:rPr sz="2800" spc="-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нанайцев</a:t>
            </a:r>
            <a:r>
              <a:rPr sz="2800" spc="-1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endParaRPr sz="2800">
              <a:latin typeface="Times New Roman"/>
              <a:cs typeface="Times New Roman"/>
            </a:endParaRPr>
          </a:p>
          <a:p>
            <a:pPr algn="ctr">
              <a:lnSpc>
                <a:spcPts val="3275"/>
              </a:lnSpc>
            </a:pP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Хабаровском</a:t>
            </a:r>
            <a:r>
              <a:rPr sz="2800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крае</a:t>
            </a:r>
            <a:r>
              <a:rPr sz="28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составляет</a:t>
            </a:r>
            <a:endParaRPr sz="2800">
              <a:latin typeface="Times New Roman"/>
              <a:cs typeface="Times New Roman"/>
            </a:endParaRPr>
          </a:p>
          <a:p>
            <a:pPr algn="ctr">
              <a:lnSpc>
                <a:spcPts val="3354"/>
              </a:lnSpc>
            </a:pP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–</a:t>
            </a:r>
            <a:r>
              <a:rPr sz="28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5" dirty="0">
                <a:solidFill>
                  <a:srgbClr val="FFFFFF"/>
                </a:solidFill>
                <a:latin typeface="Times New Roman"/>
                <a:cs typeface="Times New Roman"/>
              </a:rPr>
              <a:t>11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009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чел.</a:t>
            </a:r>
            <a:endParaRPr sz="28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670547" y="443483"/>
            <a:ext cx="5212715" cy="6204585"/>
            <a:chOff x="6670547" y="443483"/>
            <a:chExt cx="5212715" cy="620458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70547" y="443483"/>
              <a:ext cx="3877055" cy="620420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745217" y="1114805"/>
              <a:ext cx="987425" cy="879475"/>
            </a:xfrm>
            <a:custGeom>
              <a:avLst/>
              <a:gdLst/>
              <a:ahLst/>
              <a:cxnLst/>
              <a:rect l="l" t="t" r="r" b="b"/>
              <a:pathLst>
                <a:path w="987425" h="879475">
                  <a:moveTo>
                    <a:pt x="31623" y="800100"/>
                  </a:moveTo>
                  <a:lnTo>
                    <a:pt x="0" y="879094"/>
                  </a:lnTo>
                  <a:lnTo>
                    <a:pt x="82296" y="856996"/>
                  </a:lnTo>
                  <a:lnTo>
                    <a:pt x="71211" y="844550"/>
                  </a:lnTo>
                  <a:lnTo>
                    <a:pt x="49149" y="844550"/>
                  </a:lnTo>
                  <a:lnTo>
                    <a:pt x="44830" y="844296"/>
                  </a:lnTo>
                  <a:lnTo>
                    <a:pt x="39750" y="838708"/>
                  </a:lnTo>
                  <a:lnTo>
                    <a:pt x="40004" y="834390"/>
                  </a:lnTo>
                  <a:lnTo>
                    <a:pt x="42925" y="831850"/>
                  </a:lnTo>
                  <a:lnTo>
                    <a:pt x="52395" y="823423"/>
                  </a:lnTo>
                  <a:lnTo>
                    <a:pt x="31623" y="800100"/>
                  </a:lnTo>
                  <a:close/>
                </a:path>
                <a:path w="987425" h="879475">
                  <a:moveTo>
                    <a:pt x="52395" y="823423"/>
                  </a:moveTo>
                  <a:lnTo>
                    <a:pt x="42925" y="831850"/>
                  </a:lnTo>
                  <a:lnTo>
                    <a:pt x="40004" y="834390"/>
                  </a:lnTo>
                  <a:lnTo>
                    <a:pt x="39750" y="838708"/>
                  </a:lnTo>
                  <a:lnTo>
                    <a:pt x="44830" y="844296"/>
                  </a:lnTo>
                  <a:lnTo>
                    <a:pt x="49149" y="844550"/>
                  </a:lnTo>
                  <a:lnTo>
                    <a:pt x="51942" y="842010"/>
                  </a:lnTo>
                  <a:lnTo>
                    <a:pt x="61430" y="833568"/>
                  </a:lnTo>
                  <a:lnTo>
                    <a:pt x="52395" y="823423"/>
                  </a:lnTo>
                  <a:close/>
                </a:path>
                <a:path w="987425" h="879475">
                  <a:moveTo>
                    <a:pt x="61430" y="833568"/>
                  </a:moveTo>
                  <a:lnTo>
                    <a:pt x="51942" y="842010"/>
                  </a:lnTo>
                  <a:lnTo>
                    <a:pt x="49149" y="844550"/>
                  </a:lnTo>
                  <a:lnTo>
                    <a:pt x="71211" y="844550"/>
                  </a:lnTo>
                  <a:lnTo>
                    <a:pt x="61430" y="833568"/>
                  </a:lnTo>
                  <a:close/>
                </a:path>
                <a:path w="987425" h="879475">
                  <a:moveTo>
                    <a:pt x="977773" y="0"/>
                  </a:moveTo>
                  <a:lnTo>
                    <a:pt x="974978" y="2540"/>
                  </a:lnTo>
                  <a:lnTo>
                    <a:pt x="52395" y="823423"/>
                  </a:lnTo>
                  <a:lnTo>
                    <a:pt x="61430" y="833568"/>
                  </a:lnTo>
                  <a:lnTo>
                    <a:pt x="983996" y="12700"/>
                  </a:lnTo>
                  <a:lnTo>
                    <a:pt x="986916" y="10287"/>
                  </a:lnTo>
                  <a:lnTo>
                    <a:pt x="987171" y="5842"/>
                  </a:lnTo>
                  <a:lnTo>
                    <a:pt x="982090" y="254"/>
                  </a:lnTo>
                  <a:lnTo>
                    <a:pt x="97777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092689" y="578357"/>
              <a:ext cx="1783080" cy="544195"/>
            </a:xfrm>
            <a:custGeom>
              <a:avLst/>
              <a:gdLst/>
              <a:ahLst/>
              <a:cxnLst/>
              <a:rect l="l" t="t" r="r" b="b"/>
              <a:pathLst>
                <a:path w="1783079" h="544194">
                  <a:moveTo>
                    <a:pt x="1692402" y="0"/>
                  </a:moveTo>
                  <a:lnTo>
                    <a:pt x="90677" y="0"/>
                  </a:lnTo>
                  <a:lnTo>
                    <a:pt x="55399" y="7131"/>
                  </a:lnTo>
                  <a:lnTo>
                    <a:pt x="26574" y="26574"/>
                  </a:lnTo>
                  <a:lnTo>
                    <a:pt x="7131" y="55399"/>
                  </a:lnTo>
                  <a:lnTo>
                    <a:pt x="0" y="90677"/>
                  </a:lnTo>
                  <a:lnTo>
                    <a:pt x="0" y="453389"/>
                  </a:lnTo>
                  <a:lnTo>
                    <a:pt x="7131" y="488668"/>
                  </a:lnTo>
                  <a:lnTo>
                    <a:pt x="26574" y="517493"/>
                  </a:lnTo>
                  <a:lnTo>
                    <a:pt x="55399" y="536936"/>
                  </a:lnTo>
                  <a:lnTo>
                    <a:pt x="90677" y="544067"/>
                  </a:lnTo>
                  <a:lnTo>
                    <a:pt x="1692402" y="544067"/>
                  </a:lnTo>
                  <a:lnTo>
                    <a:pt x="1727680" y="536936"/>
                  </a:lnTo>
                  <a:lnTo>
                    <a:pt x="1756505" y="517493"/>
                  </a:lnTo>
                  <a:lnTo>
                    <a:pt x="1775948" y="488668"/>
                  </a:lnTo>
                  <a:lnTo>
                    <a:pt x="1783079" y="453389"/>
                  </a:lnTo>
                  <a:lnTo>
                    <a:pt x="1783079" y="90677"/>
                  </a:lnTo>
                  <a:lnTo>
                    <a:pt x="1775948" y="55399"/>
                  </a:lnTo>
                  <a:lnTo>
                    <a:pt x="1756505" y="26574"/>
                  </a:lnTo>
                  <a:lnTo>
                    <a:pt x="1727680" y="7131"/>
                  </a:lnTo>
                  <a:lnTo>
                    <a:pt x="1692402" y="0"/>
                  </a:lnTo>
                  <a:close/>
                </a:path>
              </a:pathLst>
            </a:custGeom>
            <a:solidFill>
              <a:srgbClr val="042E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092689" y="578357"/>
              <a:ext cx="1783080" cy="544195"/>
            </a:xfrm>
            <a:custGeom>
              <a:avLst/>
              <a:gdLst/>
              <a:ahLst/>
              <a:cxnLst/>
              <a:rect l="l" t="t" r="r" b="b"/>
              <a:pathLst>
                <a:path w="1783079" h="544194">
                  <a:moveTo>
                    <a:pt x="0" y="90677"/>
                  </a:moveTo>
                  <a:lnTo>
                    <a:pt x="7131" y="55399"/>
                  </a:lnTo>
                  <a:lnTo>
                    <a:pt x="26574" y="26574"/>
                  </a:lnTo>
                  <a:lnTo>
                    <a:pt x="55399" y="7131"/>
                  </a:lnTo>
                  <a:lnTo>
                    <a:pt x="90677" y="0"/>
                  </a:lnTo>
                  <a:lnTo>
                    <a:pt x="1692402" y="0"/>
                  </a:lnTo>
                  <a:lnTo>
                    <a:pt x="1727680" y="7131"/>
                  </a:lnTo>
                  <a:lnTo>
                    <a:pt x="1756505" y="26574"/>
                  </a:lnTo>
                  <a:lnTo>
                    <a:pt x="1775948" y="55399"/>
                  </a:lnTo>
                  <a:lnTo>
                    <a:pt x="1783079" y="90677"/>
                  </a:lnTo>
                  <a:lnTo>
                    <a:pt x="1783079" y="453389"/>
                  </a:lnTo>
                  <a:lnTo>
                    <a:pt x="1775948" y="488668"/>
                  </a:lnTo>
                  <a:lnTo>
                    <a:pt x="1756505" y="517493"/>
                  </a:lnTo>
                  <a:lnTo>
                    <a:pt x="1727680" y="536936"/>
                  </a:lnTo>
                  <a:lnTo>
                    <a:pt x="1692402" y="544067"/>
                  </a:lnTo>
                  <a:lnTo>
                    <a:pt x="90677" y="544067"/>
                  </a:lnTo>
                  <a:lnTo>
                    <a:pt x="55399" y="536936"/>
                  </a:lnTo>
                  <a:lnTo>
                    <a:pt x="26574" y="517493"/>
                  </a:lnTo>
                  <a:lnTo>
                    <a:pt x="7131" y="488668"/>
                  </a:lnTo>
                  <a:lnTo>
                    <a:pt x="0" y="453389"/>
                  </a:lnTo>
                  <a:lnTo>
                    <a:pt x="0" y="90677"/>
                  </a:lnTo>
                  <a:close/>
                </a:path>
              </a:pathLst>
            </a:custGeom>
            <a:ln w="13715">
              <a:solidFill>
                <a:srgbClr val="032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0542523" y="615137"/>
            <a:ext cx="1172716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US" sz="2800" spc="165" dirty="0" err="1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800" spc="-370" dirty="0" err="1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lang="ru-RU" sz="2800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16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800" spc="-38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800" spc="-3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endParaRPr sz="2800" dirty="0">
              <a:latin typeface="Verdana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783453" y="973708"/>
            <a:ext cx="1776095" cy="1673225"/>
            <a:chOff x="5783453" y="973708"/>
            <a:chExt cx="1776095" cy="1673225"/>
          </a:xfrm>
        </p:grpSpPr>
        <p:sp>
          <p:nvSpPr>
            <p:cNvPr id="13" name="object 13"/>
            <p:cNvSpPr/>
            <p:nvPr/>
          </p:nvSpPr>
          <p:spPr>
            <a:xfrm>
              <a:off x="6797675" y="1599310"/>
              <a:ext cx="762000" cy="1047750"/>
            </a:xfrm>
            <a:custGeom>
              <a:avLst/>
              <a:gdLst/>
              <a:ahLst/>
              <a:cxnLst/>
              <a:rect l="l" t="t" r="r" b="b"/>
              <a:pathLst>
                <a:path w="762000" h="1047750">
                  <a:moveTo>
                    <a:pt x="711527" y="989895"/>
                  </a:moveTo>
                  <a:lnTo>
                    <a:pt x="686180" y="1008252"/>
                  </a:lnTo>
                  <a:lnTo>
                    <a:pt x="761746" y="1047496"/>
                  </a:lnTo>
                  <a:lnTo>
                    <a:pt x="754562" y="1003935"/>
                  </a:lnTo>
                  <a:lnTo>
                    <a:pt x="725551" y="1003935"/>
                  </a:lnTo>
                  <a:lnTo>
                    <a:pt x="721232" y="1003300"/>
                  </a:lnTo>
                  <a:lnTo>
                    <a:pt x="711527" y="989895"/>
                  </a:lnTo>
                  <a:close/>
                </a:path>
                <a:path w="762000" h="1047750">
                  <a:moveTo>
                    <a:pt x="722659" y="981832"/>
                  </a:moveTo>
                  <a:lnTo>
                    <a:pt x="711527" y="989895"/>
                  </a:lnTo>
                  <a:lnTo>
                    <a:pt x="721232" y="1003300"/>
                  </a:lnTo>
                  <a:lnTo>
                    <a:pt x="725551" y="1003935"/>
                  </a:lnTo>
                  <a:lnTo>
                    <a:pt x="728599" y="1001649"/>
                  </a:lnTo>
                  <a:lnTo>
                    <a:pt x="731647" y="999489"/>
                  </a:lnTo>
                  <a:lnTo>
                    <a:pt x="732281" y="995172"/>
                  </a:lnTo>
                  <a:lnTo>
                    <a:pt x="730123" y="992124"/>
                  </a:lnTo>
                  <a:lnTo>
                    <a:pt x="722659" y="981832"/>
                  </a:lnTo>
                  <a:close/>
                </a:path>
                <a:path w="762000" h="1047750">
                  <a:moveTo>
                    <a:pt x="747902" y="963549"/>
                  </a:moveTo>
                  <a:lnTo>
                    <a:pt x="722659" y="981832"/>
                  </a:lnTo>
                  <a:lnTo>
                    <a:pt x="730123" y="992124"/>
                  </a:lnTo>
                  <a:lnTo>
                    <a:pt x="732281" y="995172"/>
                  </a:lnTo>
                  <a:lnTo>
                    <a:pt x="731647" y="999489"/>
                  </a:lnTo>
                  <a:lnTo>
                    <a:pt x="728599" y="1001649"/>
                  </a:lnTo>
                  <a:lnTo>
                    <a:pt x="725551" y="1003935"/>
                  </a:lnTo>
                  <a:lnTo>
                    <a:pt x="754562" y="1003935"/>
                  </a:lnTo>
                  <a:lnTo>
                    <a:pt x="747902" y="963549"/>
                  </a:lnTo>
                  <a:close/>
                </a:path>
                <a:path w="762000" h="1047750">
                  <a:moveTo>
                    <a:pt x="6730" y="0"/>
                  </a:moveTo>
                  <a:lnTo>
                    <a:pt x="3682" y="2159"/>
                  </a:lnTo>
                  <a:lnTo>
                    <a:pt x="634" y="4444"/>
                  </a:lnTo>
                  <a:lnTo>
                    <a:pt x="0" y="8762"/>
                  </a:lnTo>
                  <a:lnTo>
                    <a:pt x="2158" y="11811"/>
                  </a:lnTo>
                  <a:lnTo>
                    <a:pt x="711527" y="989895"/>
                  </a:lnTo>
                  <a:lnTo>
                    <a:pt x="722659" y="981832"/>
                  </a:lnTo>
                  <a:lnTo>
                    <a:pt x="13334" y="3683"/>
                  </a:lnTo>
                  <a:lnTo>
                    <a:pt x="11049" y="635"/>
                  </a:lnTo>
                  <a:lnTo>
                    <a:pt x="67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790438" y="980693"/>
              <a:ext cx="1705610" cy="581025"/>
            </a:xfrm>
            <a:custGeom>
              <a:avLst/>
              <a:gdLst/>
              <a:ahLst/>
              <a:cxnLst/>
              <a:rect l="l" t="t" r="r" b="b"/>
              <a:pathLst>
                <a:path w="1705609" h="581025">
                  <a:moveTo>
                    <a:pt x="1608582" y="0"/>
                  </a:moveTo>
                  <a:lnTo>
                    <a:pt x="96774" y="0"/>
                  </a:lnTo>
                  <a:lnTo>
                    <a:pt x="59096" y="7602"/>
                  </a:lnTo>
                  <a:lnTo>
                    <a:pt x="28336" y="28336"/>
                  </a:lnTo>
                  <a:lnTo>
                    <a:pt x="7602" y="59096"/>
                  </a:lnTo>
                  <a:lnTo>
                    <a:pt x="0" y="96773"/>
                  </a:lnTo>
                  <a:lnTo>
                    <a:pt x="0" y="483869"/>
                  </a:lnTo>
                  <a:lnTo>
                    <a:pt x="7602" y="521547"/>
                  </a:lnTo>
                  <a:lnTo>
                    <a:pt x="28336" y="552307"/>
                  </a:lnTo>
                  <a:lnTo>
                    <a:pt x="59096" y="573041"/>
                  </a:lnTo>
                  <a:lnTo>
                    <a:pt x="96774" y="580643"/>
                  </a:lnTo>
                  <a:lnTo>
                    <a:pt x="1608582" y="580643"/>
                  </a:lnTo>
                  <a:lnTo>
                    <a:pt x="1646259" y="573041"/>
                  </a:lnTo>
                  <a:lnTo>
                    <a:pt x="1677019" y="552307"/>
                  </a:lnTo>
                  <a:lnTo>
                    <a:pt x="1697753" y="521547"/>
                  </a:lnTo>
                  <a:lnTo>
                    <a:pt x="1705356" y="483869"/>
                  </a:lnTo>
                  <a:lnTo>
                    <a:pt x="1705356" y="96773"/>
                  </a:lnTo>
                  <a:lnTo>
                    <a:pt x="1697753" y="59096"/>
                  </a:lnTo>
                  <a:lnTo>
                    <a:pt x="1677019" y="28336"/>
                  </a:lnTo>
                  <a:lnTo>
                    <a:pt x="1646259" y="7602"/>
                  </a:lnTo>
                  <a:lnTo>
                    <a:pt x="1608582" y="0"/>
                  </a:lnTo>
                  <a:close/>
                </a:path>
              </a:pathLst>
            </a:custGeom>
            <a:solidFill>
              <a:srgbClr val="042E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790438" y="980693"/>
              <a:ext cx="1705610" cy="581025"/>
            </a:xfrm>
            <a:custGeom>
              <a:avLst/>
              <a:gdLst/>
              <a:ahLst/>
              <a:cxnLst/>
              <a:rect l="l" t="t" r="r" b="b"/>
              <a:pathLst>
                <a:path w="1705609" h="581025">
                  <a:moveTo>
                    <a:pt x="0" y="96773"/>
                  </a:moveTo>
                  <a:lnTo>
                    <a:pt x="7602" y="59096"/>
                  </a:lnTo>
                  <a:lnTo>
                    <a:pt x="28336" y="28336"/>
                  </a:lnTo>
                  <a:lnTo>
                    <a:pt x="59096" y="7602"/>
                  </a:lnTo>
                  <a:lnTo>
                    <a:pt x="96774" y="0"/>
                  </a:lnTo>
                  <a:lnTo>
                    <a:pt x="1608582" y="0"/>
                  </a:lnTo>
                  <a:lnTo>
                    <a:pt x="1646259" y="7602"/>
                  </a:lnTo>
                  <a:lnTo>
                    <a:pt x="1677019" y="28336"/>
                  </a:lnTo>
                  <a:lnTo>
                    <a:pt x="1697753" y="59096"/>
                  </a:lnTo>
                  <a:lnTo>
                    <a:pt x="1705356" y="96773"/>
                  </a:lnTo>
                  <a:lnTo>
                    <a:pt x="1705356" y="483869"/>
                  </a:lnTo>
                  <a:lnTo>
                    <a:pt x="1697753" y="521547"/>
                  </a:lnTo>
                  <a:lnTo>
                    <a:pt x="1677019" y="552307"/>
                  </a:lnTo>
                  <a:lnTo>
                    <a:pt x="1646259" y="573041"/>
                  </a:lnTo>
                  <a:lnTo>
                    <a:pt x="1608582" y="580643"/>
                  </a:lnTo>
                  <a:lnTo>
                    <a:pt x="96774" y="580643"/>
                  </a:lnTo>
                  <a:lnTo>
                    <a:pt x="59096" y="573041"/>
                  </a:lnTo>
                  <a:lnTo>
                    <a:pt x="28336" y="552307"/>
                  </a:lnTo>
                  <a:lnTo>
                    <a:pt x="7602" y="521547"/>
                  </a:lnTo>
                  <a:lnTo>
                    <a:pt x="0" y="483869"/>
                  </a:lnTo>
                  <a:lnTo>
                    <a:pt x="0" y="96773"/>
                  </a:lnTo>
                  <a:close/>
                </a:path>
              </a:pathLst>
            </a:custGeom>
            <a:ln w="13716">
              <a:solidFill>
                <a:srgbClr val="032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306058" y="1034287"/>
            <a:ext cx="68072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spc="-38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800" spc="-5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2800" spc="-2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800" spc="-37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800" spc="-15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endParaRPr sz="2800">
              <a:latin typeface="Verdana"/>
              <a:cs typeface="Verdan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09716" y="5104638"/>
            <a:ext cx="2094230" cy="1177925"/>
            <a:chOff x="5609716" y="5104638"/>
            <a:chExt cx="2094230" cy="1177925"/>
          </a:xfrm>
        </p:grpSpPr>
        <p:sp>
          <p:nvSpPr>
            <p:cNvPr id="18" name="object 18"/>
            <p:cNvSpPr/>
            <p:nvPr/>
          </p:nvSpPr>
          <p:spPr>
            <a:xfrm>
              <a:off x="6797547" y="5104638"/>
              <a:ext cx="906780" cy="601980"/>
            </a:xfrm>
            <a:custGeom>
              <a:avLst/>
              <a:gdLst/>
              <a:ahLst/>
              <a:cxnLst/>
              <a:rect l="l" t="t" r="r" b="b"/>
              <a:pathLst>
                <a:path w="906779" h="601979">
                  <a:moveTo>
                    <a:pt x="839088" y="36301"/>
                  </a:moveTo>
                  <a:lnTo>
                    <a:pt x="888" y="590092"/>
                  </a:lnTo>
                  <a:lnTo>
                    <a:pt x="0" y="594347"/>
                  </a:lnTo>
                  <a:lnTo>
                    <a:pt x="2158" y="597509"/>
                  </a:lnTo>
                  <a:lnTo>
                    <a:pt x="4191" y="600671"/>
                  </a:lnTo>
                  <a:lnTo>
                    <a:pt x="8508" y="601535"/>
                  </a:lnTo>
                  <a:lnTo>
                    <a:pt x="846660" y="47763"/>
                  </a:lnTo>
                  <a:lnTo>
                    <a:pt x="839088" y="36301"/>
                  </a:lnTo>
                  <a:close/>
                </a:path>
                <a:path w="906779" h="601979">
                  <a:moveTo>
                    <a:pt x="890728" y="27178"/>
                  </a:moveTo>
                  <a:lnTo>
                    <a:pt x="852804" y="27178"/>
                  </a:lnTo>
                  <a:lnTo>
                    <a:pt x="856996" y="28067"/>
                  </a:lnTo>
                  <a:lnTo>
                    <a:pt x="859154" y="31242"/>
                  </a:lnTo>
                  <a:lnTo>
                    <a:pt x="861186" y="34417"/>
                  </a:lnTo>
                  <a:lnTo>
                    <a:pt x="860298" y="38607"/>
                  </a:lnTo>
                  <a:lnTo>
                    <a:pt x="857250" y="40767"/>
                  </a:lnTo>
                  <a:lnTo>
                    <a:pt x="846660" y="47763"/>
                  </a:lnTo>
                  <a:lnTo>
                    <a:pt x="863853" y="73787"/>
                  </a:lnTo>
                  <a:lnTo>
                    <a:pt x="890728" y="27178"/>
                  </a:lnTo>
                  <a:close/>
                </a:path>
                <a:path w="906779" h="601979">
                  <a:moveTo>
                    <a:pt x="852804" y="27178"/>
                  </a:moveTo>
                  <a:lnTo>
                    <a:pt x="849629" y="29337"/>
                  </a:lnTo>
                  <a:lnTo>
                    <a:pt x="839088" y="36301"/>
                  </a:lnTo>
                  <a:lnTo>
                    <a:pt x="846660" y="47763"/>
                  </a:lnTo>
                  <a:lnTo>
                    <a:pt x="857250" y="40767"/>
                  </a:lnTo>
                  <a:lnTo>
                    <a:pt x="860298" y="38607"/>
                  </a:lnTo>
                  <a:lnTo>
                    <a:pt x="861186" y="34417"/>
                  </a:lnTo>
                  <a:lnTo>
                    <a:pt x="859154" y="31242"/>
                  </a:lnTo>
                  <a:lnTo>
                    <a:pt x="856996" y="28067"/>
                  </a:lnTo>
                  <a:lnTo>
                    <a:pt x="852804" y="27178"/>
                  </a:lnTo>
                  <a:close/>
                </a:path>
                <a:path w="906779" h="601979">
                  <a:moveTo>
                    <a:pt x="906399" y="0"/>
                  </a:moveTo>
                  <a:lnTo>
                    <a:pt x="821817" y="10160"/>
                  </a:lnTo>
                  <a:lnTo>
                    <a:pt x="839088" y="36301"/>
                  </a:lnTo>
                  <a:lnTo>
                    <a:pt x="849629" y="29337"/>
                  </a:lnTo>
                  <a:lnTo>
                    <a:pt x="852804" y="27178"/>
                  </a:lnTo>
                  <a:lnTo>
                    <a:pt x="890728" y="27178"/>
                  </a:lnTo>
                  <a:lnTo>
                    <a:pt x="9063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16701" y="5744718"/>
              <a:ext cx="1769745" cy="530860"/>
            </a:xfrm>
            <a:custGeom>
              <a:avLst/>
              <a:gdLst/>
              <a:ahLst/>
              <a:cxnLst/>
              <a:rect l="l" t="t" r="r" b="b"/>
              <a:pathLst>
                <a:path w="1769745" h="530860">
                  <a:moveTo>
                    <a:pt x="1680972" y="0"/>
                  </a:moveTo>
                  <a:lnTo>
                    <a:pt x="88392" y="0"/>
                  </a:lnTo>
                  <a:lnTo>
                    <a:pt x="54006" y="6946"/>
                  </a:lnTo>
                  <a:lnTo>
                    <a:pt x="25908" y="25888"/>
                  </a:lnTo>
                  <a:lnTo>
                    <a:pt x="6953" y="53985"/>
                  </a:lnTo>
                  <a:lnTo>
                    <a:pt x="0" y="88391"/>
                  </a:lnTo>
                  <a:lnTo>
                    <a:pt x="0" y="441959"/>
                  </a:lnTo>
                  <a:lnTo>
                    <a:pt x="6953" y="476366"/>
                  </a:lnTo>
                  <a:lnTo>
                    <a:pt x="25907" y="504463"/>
                  </a:lnTo>
                  <a:lnTo>
                    <a:pt x="54006" y="523405"/>
                  </a:lnTo>
                  <a:lnTo>
                    <a:pt x="88392" y="530351"/>
                  </a:lnTo>
                  <a:lnTo>
                    <a:pt x="1680972" y="530351"/>
                  </a:lnTo>
                  <a:lnTo>
                    <a:pt x="1715357" y="523405"/>
                  </a:lnTo>
                  <a:lnTo>
                    <a:pt x="1743456" y="504463"/>
                  </a:lnTo>
                  <a:lnTo>
                    <a:pt x="1762410" y="476366"/>
                  </a:lnTo>
                  <a:lnTo>
                    <a:pt x="1769364" y="441959"/>
                  </a:lnTo>
                  <a:lnTo>
                    <a:pt x="1769364" y="88391"/>
                  </a:lnTo>
                  <a:lnTo>
                    <a:pt x="1762410" y="53985"/>
                  </a:lnTo>
                  <a:lnTo>
                    <a:pt x="1743455" y="25888"/>
                  </a:lnTo>
                  <a:lnTo>
                    <a:pt x="1715357" y="6946"/>
                  </a:lnTo>
                  <a:lnTo>
                    <a:pt x="1680972" y="0"/>
                  </a:lnTo>
                  <a:close/>
                </a:path>
              </a:pathLst>
            </a:custGeom>
            <a:solidFill>
              <a:srgbClr val="042E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16701" y="5744718"/>
              <a:ext cx="1769745" cy="530860"/>
            </a:xfrm>
            <a:custGeom>
              <a:avLst/>
              <a:gdLst/>
              <a:ahLst/>
              <a:cxnLst/>
              <a:rect l="l" t="t" r="r" b="b"/>
              <a:pathLst>
                <a:path w="1769745" h="530860">
                  <a:moveTo>
                    <a:pt x="0" y="88391"/>
                  </a:moveTo>
                  <a:lnTo>
                    <a:pt x="6953" y="53985"/>
                  </a:lnTo>
                  <a:lnTo>
                    <a:pt x="25908" y="25888"/>
                  </a:lnTo>
                  <a:lnTo>
                    <a:pt x="54006" y="6946"/>
                  </a:lnTo>
                  <a:lnTo>
                    <a:pt x="88392" y="0"/>
                  </a:lnTo>
                  <a:lnTo>
                    <a:pt x="1680972" y="0"/>
                  </a:lnTo>
                  <a:lnTo>
                    <a:pt x="1715357" y="6946"/>
                  </a:lnTo>
                  <a:lnTo>
                    <a:pt x="1743455" y="25888"/>
                  </a:lnTo>
                  <a:lnTo>
                    <a:pt x="1762410" y="53985"/>
                  </a:lnTo>
                  <a:lnTo>
                    <a:pt x="1769364" y="88391"/>
                  </a:lnTo>
                  <a:lnTo>
                    <a:pt x="1769364" y="441959"/>
                  </a:lnTo>
                  <a:lnTo>
                    <a:pt x="1762410" y="476366"/>
                  </a:lnTo>
                  <a:lnTo>
                    <a:pt x="1743456" y="504463"/>
                  </a:lnTo>
                  <a:lnTo>
                    <a:pt x="1715357" y="523405"/>
                  </a:lnTo>
                  <a:lnTo>
                    <a:pt x="1680972" y="530351"/>
                  </a:lnTo>
                  <a:lnTo>
                    <a:pt x="88392" y="530351"/>
                  </a:lnTo>
                  <a:lnTo>
                    <a:pt x="54006" y="523405"/>
                  </a:lnTo>
                  <a:lnTo>
                    <a:pt x="25907" y="504463"/>
                  </a:lnTo>
                  <a:lnTo>
                    <a:pt x="6953" y="476366"/>
                  </a:lnTo>
                  <a:lnTo>
                    <a:pt x="0" y="441959"/>
                  </a:lnTo>
                  <a:lnTo>
                    <a:pt x="0" y="88391"/>
                  </a:lnTo>
                  <a:close/>
                </a:path>
              </a:pathLst>
            </a:custGeom>
            <a:ln w="13716">
              <a:solidFill>
                <a:srgbClr val="032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845302" y="5776366"/>
            <a:ext cx="1309370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800" spc="-21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800" spc="-37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800" spc="3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800" spc="1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800" spc="-210" dirty="0">
                <a:solidFill>
                  <a:srgbClr val="FFFFFF"/>
                </a:solidFill>
                <a:latin typeface="Verdana"/>
                <a:cs typeface="Verdana"/>
              </a:rPr>
              <a:t>se</a:t>
            </a:r>
            <a:r>
              <a:rPr sz="2800" spc="-17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800" spc="-3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endParaRPr sz="2800">
              <a:latin typeface="Verdana"/>
              <a:cs typeface="Verdan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8334756" y="4572"/>
            <a:ext cx="1394460" cy="1126490"/>
            <a:chOff x="8334756" y="4572"/>
            <a:chExt cx="1394460" cy="1126490"/>
          </a:xfrm>
        </p:grpSpPr>
        <p:sp>
          <p:nvSpPr>
            <p:cNvPr id="23" name="object 23"/>
            <p:cNvSpPr/>
            <p:nvPr/>
          </p:nvSpPr>
          <p:spPr>
            <a:xfrm>
              <a:off x="8384286" y="578358"/>
              <a:ext cx="645795" cy="552450"/>
            </a:xfrm>
            <a:custGeom>
              <a:avLst/>
              <a:gdLst/>
              <a:ahLst/>
              <a:cxnLst/>
              <a:rect l="l" t="t" r="r" b="b"/>
              <a:pathLst>
                <a:path w="645795" h="552450">
                  <a:moveTo>
                    <a:pt x="583367" y="44236"/>
                  </a:moveTo>
                  <a:lnTo>
                    <a:pt x="3175" y="539241"/>
                  </a:lnTo>
                  <a:lnTo>
                    <a:pt x="254" y="541781"/>
                  </a:lnTo>
                  <a:lnTo>
                    <a:pt x="0" y="546100"/>
                  </a:lnTo>
                  <a:lnTo>
                    <a:pt x="2413" y="549020"/>
                  </a:lnTo>
                  <a:lnTo>
                    <a:pt x="4825" y="551814"/>
                  </a:lnTo>
                  <a:lnTo>
                    <a:pt x="9144" y="552195"/>
                  </a:lnTo>
                  <a:lnTo>
                    <a:pt x="12065" y="549782"/>
                  </a:lnTo>
                  <a:lnTo>
                    <a:pt x="592305" y="54736"/>
                  </a:lnTo>
                  <a:lnTo>
                    <a:pt x="583367" y="44236"/>
                  </a:lnTo>
                  <a:close/>
                </a:path>
                <a:path w="645795" h="552450">
                  <a:moveTo>
                    <a:pt x="631580" y="33527"/>
                  </a:moveTo>
                  <a:lnTo>
                    <a:pt x="595884" y="33527"/>
                  </a:lnTo>
                  <a:lnTo>
                    <a:pt x="600202" y="33908"/>
                  </a:lnTo>
                  <a:lnTo>
                    <a:pt x="602742" y="36702"/>
                  </a:lnTo>
                  <a:lnTo>
                    <a:pt x="605155" y="39624"/>
                  </a:lnTo>
                  <a:lnTo>
                    <a:pt x="604774" y="43941"/>
                  </a:lnTo>
                  <a:lnTo>
                    <a:pt x="601980" y="46481"/>
                  </a:lnTo>
                  <a:lnTo>
                    <a:pt x="592305" y="54736"/>
                  </a:lnTo>
                  <a:lnTo>
                    <a:pt x="612521" y="78486"/>
                  </a:lnTo>
                  <a:lnTo>
                    <a:pt x="631580" y="33527"/>
                  </a:lnTo>
                  <a:close/>
                </a:path>
                <a:path w="645795" h="552450">
                  <a:moveTo>
                    <a:pt x="595884" y="33527"/>
                  </a:moveTo>
                  <a:lnTo>
                    <a:pt x="593090" y="35940"/>
                  </a:lnTo>
                  <a:lnTo>
                    <a:pt x="583367" y="44236"/>
                  </a:lnTo>
                  <a:lnTo>
                    <a:pt x="592305" y="54736"/>
                  </a:lnTo>
                  <a:lnTo>
                    <a:pt x="601980" y="46481"/>
                  </a:lnTo>
                  <a:lnTo>
                    <a:pt x="604774" y="43941"/>
                  </a:lnTo>
                  <a:lnTo>
                    <a:pt x="605155" y="39624"/>
                  </a:lnTo>
                  <a:lnTo>
                    <a:pt x="602742" y="36702"/>
                  </a:lnTo>
                  <a:lnTo>
                    <a:pt x="600202" y="33908"/>
                  </a:lnTo>
                  <a:lnTo>
                    <a:pt x="595884" y="33527"/>
                  </a:lnTo>
                  <a:close/>
                </a:path>
                <a:path w="645795" h="552450">
                  <a:moveTo>
                    <a:pt x="645795" y="0"/>
                  </a:moveTo>
                  <a:lnTo>
                    <a:pt x="563118" y="20446"/>
                  </a:lnTo>
                  <a:lnTo>
                    <a:pt x="583367" y="44236"/>
                  </a:lnTo>
                  <a:lnTo>
                    <a:pt x="593090" y="35940"/>
                  </a:lnTo>
                  <a:lnTo>
                    <a:pt x="595884" y="33527"/>
                  </a:lnTo>
                  <a:lnTo>
                    <a:pt x="631580" y="33527"/>
                  </a:lnTo>
                  <a:lnTo>
                    <a:pt x="6457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341614" y="11430"/>
              <a:ext cx="1381125" cy="434340"/>
            </a:xfrm>
            <a:custGeom>
              <a:avLst/>
              <a:gdLst/>
              <a:ahLst/>
              <a:cxnLst/>
              <a:rect l="l" t="t" r="r" b="b"/>
              <a:pathLst>
                <a:path w="1381125" h="434340">
                  <a:moveTo>
                    <a:pt x="1308353" y="0"/>
                  </a:moveTo>
                  <a:lnTo>
                    <a:pt x="72389" y="0"/>
                  </a:lnTo>
                  <a:lnTo>
                    <a:pt x="44201" y="5685"/>
                  </a:lnTo>
                  <a:lnTo>
                    <a:pt x="21193" y="21193"/>
                  </a:lnTo>
                  <a:lnTo>
                    <a:pt x="5685" y="44201"/>
                  </a:lnTo>
                  <a:lnTo>
                    <a:pt x="0" y="72390"/>
                  </a:lnTo>
                  <a:lnTo>
                    <a:pt x="0" y="361950"/>
                  </a:lnTo>
                  <a:lnTo>
                    <a:pt x="5685" y="390138"/>
                  </a:lnTo>
                  <a:lnTo>
                    <a:pt x="21193" y="413146"/>
                  </a:lnTo>
                  <a:lnTo>
                    <a:pt x="44201" y="428654"/>
                  </a:lnTo>
                  <a:lnTo>
                    <a:pt x="72389" y="434340"/>
                  </a:lnTo>
                  <a:lnTo>
                    <a:pt x="1308353" y="434340"/>
                  </a:lnTo>
                  <a:lnTo>
                    <a:pt x="1336542" y="428654"/>
                  </a:lnTo>
                  <a:lnTo>
                    <a:pt x="1359550" y="413146"/>
                  </a:lnTo>
                  <a:lnTo>
                    <a:pt x="1375058" y="390138"/>
                  </a:lnTo>
                  <a:lnTo>
                    <a:pt x="1380743" y="361950"/>
                  </a:lnTo>
                  <a:lnTo>
                    <a:pt x="1380743" y="72390"/>
                  </a:lnTo>
                  <a:lnTo>
                    <a:pt x="1375058" y="44201"/>
                  </a:lnTo>
                  <a:lnTo>
                    <a:pt x="1359550" y="21193"/>
                  </a:lnTo>
                  <a:lnTo>
                    <a:pt x="1336542" y="5685"/>
                  </a:lnTo>
                  <a:lnTo>
                    <a:pt x="1308353" y="0"/>
                  </a:lnTo>
                  <a:close/>
                </a:path>
              </a:pathLst>
            </a:custGeom>
            <a:solidFill>
              <a:srgbClr val="042E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341614" y="11430"/>
              <a:ext cx="1381125" cy="434340"/>
            </a:xfrm>
            <a:custGeom>
              <a:avLst/>
              <a:gdLst/>
              <a:ahLst/>
              <a:cxnLst/>
              <a:rect l="l" t="t" r="r" b="b"/>
              <a:pathLst>
                <a:path w="1381125" h="434340">
                  <a:moveTo>
                    <a:pt x="0" y="72390"/>
                  </a:moveTo>
                  <a:lnTo>
                    <a:pt x="5685" y="44201"/>
                  </a:lnTo>
                  <a:lnTo>
                    <a:pt x="21193" y="21193"/>
                  </a:lnTo>
                  <a:lnTo>
                    <a:pt x="44201" y="5685"/>
                  </a:lnTo>
                  <a:lnTo>
                    <a:pt x="72389" y="0"/>
                  </a:lnTo>
                  <a:lnTo>
                    <a:pt x="1308353" y="0"/>
                  </a:lnTo>
                  <a:lnTo>
                    <a:pt x="1336542" y="5685"/>
                  </a:lnTo>
                  <a:lnTo>
                    <a:pt x="1359550" y="21193"/>
                  </a:lnTo>
                  <a:lnTo>
                    <a:pt x="1375058" y="44201"/>
                  </a:lnTo>
                  <a:lnTo>
                    <a:pt x="1380743" y="72390"/>
                  </a:lnTo>
                  <a:lnTo>
                    <a:pt x="1380743" y="361950"/>
                  </a:lnTo>
                  <a:lnTo>
                    <a:pt x="1375058" y="390138"/>
                  </a:lnTo>
                  <a:lnTo>
                    <a:pt x="1359550" y="413146"/>
                  </a:lnTo>
                  <a:lnTo>
                    <a:pt x="1336542" y="428654"/>
                  </a:lnTo>
                  <a:lnTo>
                    <a:pt x="1308353" y="434340"/>
                  </a:lnTo>
                  <a:lnTo>
                    <a:pt x="72389" y="434340"/>
                  </a:lnTo>
                  <a:lnTo>
                    <a:pt x="44201" y="428654"/>
                  </a:lnTo>
                  <a:lnTo>
                    <a:pt x="21193" y="413146"/>
                  </a:lnTo>
                  <a:lnTo>
                    <a:pt x="5685" y="390138"/>
                  </a:lnTo>
                  <a:lnTo>
                    <a:pt x="0" y="361950"/>
                  </a:lnTo>
                  <a:lnTo>
                    <a:pt x="0" y="72390"/>
                  </a:lnTo>
                  <a:close/>
                </a:path>
              </a:pathLst>
            </a:custGeom>
            <a:ln w="13716">
              <a:solidFill>
                <a:srgbClr val="032D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8730488" y="0"/>
            <a:ext cx="608330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800" spc="-5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2800" spc="2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800" spc="-15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A73CF23-20CB-22DC-D830-735992BFC6FF}"/>
              </a:ext>
            </a:extLst>
          </p:cNvPr>
          <p:cNvSpPr/>
          <p:nvPr/>
        </p:nvSpPr>
        <p:spPr>
          <a:xfrm>
            <a:off x="381000" y="381000"/>
            <a:ext cx="5562600" cy="6096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Обувь и одежду нанайцы изготавливали из волокон крапивы и конопли, рыбьей кожи, шкур животных. Для нарядной одежды использовали шелк и парчу. Повседневные вещи шили из простых тканей. Традиционная одежда этого народа состоит из штанов, халата кимонообразной формы с запахом на правую сторону, невысокой обуви и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наговиц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Мужской халат шили выше колен, чтобы не мешал при ходьбе. В летнее время вместо халата надевали короткую безрукавку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кандял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качестве головного убора мужчины носили берестяную шляпу конической формы из пропаренного куска бересты. Зимой носили меховую шапку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элдумэпсэ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Пошитая из рыбьей кожи обувь очень теплая и называется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согбома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Обувь из обработанных шкур животных носит название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нантама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87DEAA-3613-CBCD-1F06-842B4DE85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900" y="1638300"/>
            <a:ext cx="53721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2305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8912FD3-B912-0FFB-DF75-CD03C3877219}"/>
              </a:ext>
            </a:extLst>
          </p:cNvPr>
          <p:cNvSpPr/>
          <p:nvPr/>
        </p:nvSpPr>
        <p:spPr>
          <a:xfrm>
            <a:off x="7010400" y="609600"/>
            <a:ext cx="4800600" cy="5486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Повседневная одежда нанайских женщин отличается некоторыми особенностями. Халат был длиннее мужского. Штаны носили двух типов: для незамужних они выкраивались с нагрудником, закрывающим грудь, который стягивался на поясе шнурком. Штаны для замужних тоже были с нагрудником, но он закрывал только нижнюю часть груди, чтобы женщине было удобно кормить грудью детей. Для работы у нанайцев была отдельная одежда, которая отличалась практичностью и прочностью.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D6C1A6-E996-AF92-91FD-CC38D7945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47800"/>
            <a:ext cx="6467570" cy="364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0373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666924E-FA50-AC47-B408-C6ECC4E3C5AA}"/>
              </a:ext>
            </a:extLst>
          </p:cNvPr>
          <p:cNvSpPr/>
          <p:nvPr/>
        </p:nvSpPr>
        <p:spPr>
          <a:xfrm>
            <a:off x="457200" y="372034"/>
            <a:ext cx="4495800" cy="60287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всех хозяйственных занятий самым важным было рыболовство. У нанайцев были высокоспециализированные орудия для этого промысла. Охота раньше занимала одно из основных мест в хозяйстве, но к 19 веку уже не была столь значительной. Охотились ради мяса и меха. На копытных охотились с помощью ямы-ловушки и засек, использовали самострелы. Для охоты на медведя делали петли из толстой шкуры лося и применяли копье гиду.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0BB6F8-058F-D0ED-00AF-90E39FB70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977" y="337398"/>
            <a:ext cx="5372100" cy="35814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8C8AD4-D01C-C1FC-DB4F-B72A164FA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145" y="4011578"/>
            <a:ext cx="4675908" cy="250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5367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</TotalTime>
  <Words>766</Words>
  <Application>Microsoft Office PowerPoint</Application>
  <PresentationFormat>Широкоэкранный</PresentationFormat>
  <Paragraphs>48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Calibri</vt:lpstr>
      <vt:lpstr>Times New Roman</vt:lpstr>
      <vt:lpstr>Verdana</vt:lpstr>
      <vt:lpstr>Wingdings</vt:lpstr>
      <vt:lpstr>Office Theme</vt:lpstr>
      <vt:lpstr>НАРОДЫ ХАБАРОВСКОГО КРАЯ в исследованиях     В.К. Арсеньева </vt:lpstr>
      <vt:lpstr>НАРОДЫ ХАБАРОВСКОГО КРАЯ в исследованиях     В.К. Арсеньева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НАРОДЫ ХАБАРОВСКОГО КРАЯ</dc:title>
  <cp:lastModifiedBy>ZAVUCH</cp:lastModifiedBy>
  <cp:revision>14</cp:revision>
  <dcterms:created xsi:type="dcterms:W3CDTF">2024-04-26T03:10:25Z</dcterms:created>
  <dcterms:modified xsi:type="dcterms:W3CDTF">2024-11-27T01:02:44Z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2022-10-25T00:00:00Z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2024-04-26T00:00:00Z</vt:filetime>
  </property>
</Properties>
</file>