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73" r:id="rId6"/>
    <p:sldId id="274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0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E3092C-B502-4475-A96E-BA35A12C6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8"/>
          <a:stretch/>
        </p:blipFill>
        <p:spPr>
          <a:xfrm>
            <a:off x="-1" y="-13710"/>
            <a:ext cx="9144001" cy="6871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E53B-E22A-46FF-B6BE-C8B4B38C0DF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EBB-3292-4FB4-8019-B59267AFB06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5DF2275-E951-4B4D-9A85-B4485EF6A478}"/>
              </a:ext>
            </a:extLst>
          </p:cNvPr>
          <p:cNvSpPr/>
          <p:nvPr/>
        </p:nvSpPr>
        <p:spPr>
          <a:xfrm>
            <a:off x="882072" y="970757"/>
            <a:ext cx="7379854" cy="2641600"/>
          </a:xfrm>
          <a:prstGeom prst="rect">
            <a:avLst/>
          </a:prstGeom>
          <a:solidFill>
            <a:schemeClr val="bg1">
              <a:alpha val="69000"/>
            </a:schemeClr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E53B-E22A-46FF-B6BE-C8B4B38C0DF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EBB-3292-4FB4-8019-B59267AFB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0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E53B-E22A-46FF-B6BE-C8B4B38C0DF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EBB-3292-4FB4-8019-B59267AFB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99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E53B-E22A-46FF-B6BE-C8B4B38C0DF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EBB-3292-4FB4-8019-B59267AFB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2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E53B-E22A-46FF-B6BE-C8B4B38C0DF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EBB-3292-4FB4-8019-B59267AFB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2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E53B-E22A-46FF-B6BE-C8B4B38C0DF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EBB-3292-4FB4-8019-B59267AFB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38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E53B-E22A-46FF-B6BE-C8B4B38C0DF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EBB-3292-4FB4-8019-B59267AFB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2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E53B-E22A-46FF-B6BE-C8B4B38C0DF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EBB-3292-4FB4-8019-B59267AFB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87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E53B-E22A-46FF-B6BE-C8B4B38C0DF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EBB-3292-4FB4-8019-B59267AFB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81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E53B-E22A-46FF-B6BE-C8B4B38C0DF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EBB-3292-4FB4-8019-B59267AFB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92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2E53B-E22A-46FF-B6BE-C8B4B38C0DF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EBB-3292-4FB4-8019-B59267AFB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37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C563A4-9FB2-44E1-9711-6B41FF4B191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8"/>
          <a:stretch/>
        </p:blipFill>
        <p:spPr>
          <a:xfrm>
            <a:off x="-1" y="-13710"/>
            <a:ext cx="9144001" cy="68717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2E53B-E22A-46FF-B6BE-C8B4B38C0DFB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8DEBB-3292-4FB4-8019-B59267AFB06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CAC8C78-6C92-4451-8681-C605EC9E3BEB}"/>
              </a:ext>
            </a:extLst>
          </p:cNvPr>
          <p:cNvSpPr/>
          <p:nvPr/>
        </p:nvSpPr>
        <p:spPr>
          <a:xfrm>
            <a:off x="274205" y="224198"/>
            <a:ext cx="8620414" cy="6409604"/>
          </a:xfrm>
          <a:prstGeom prst="rect">
            <a:avLst/>
          </a:prstGeom>
          <a:solidFill>
            <a:schemeClr val="bg1">
              <a:alpha val="69000"/>
            </a:schemeClr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6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Методическая разработка занятия по теме </a:t>
            </a:r>
            <a:br>
              <a:rPr lang="ru-RU" sz="3600" b="1" dirty="0"/>
            </a:br>
            <a:r>
              <a:rPr lang="ru-RU" sz="3600" b="1" dirty="0"/>
              <a:t>«</a:t>
            </a:r>
            <a:r>
              <a:rPr lang="ru-RU" sz="4000" b="1" dirty="0"/>
              <a:t>Жители Амурской страны: нанайцы»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EEC6C4-BBD7-F670-45C1-BFDDB45792FF}"/>
              </a:ext>
            </a:extLst>
          </p:cNvPr>
          <p:cNvSpPr txBox="1"/>
          <p:nvPr/>
        </p:nvSpPr>
        <p:spPr>
          <a:xfrm>
            <a:off x="4860032" y="3933056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Дронова Анастасия Александровна,</a:t>
            </a:r>
          </a:p>
          <a:p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педагог дополнительного образования </a:t>
            </a:r>
          </a:p>
          <a:p>
            <a:endParaRPr lang="ru-RU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ADBAF4BA-3F20-513A-453A-9BC12B4C7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9144000" cy="16557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400" dirty="0"/>
              <a:t>Муниципальное автономное учреждение 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дополнительного образования г. Хабаровска 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«Детско-юношеский центр «Поиск»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4-05-01 at 22.23.2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704" y="2348880"/>
            <a:ext cx="5976664" cy="4276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98178"/>
          </a:xfrm>
        </p:spPr>
        <p:txBody>
          <a:bodyPr>
            <a:noAutofit/>
          </a:bodyPr>
          <a:lstStyle/>
          <a:p>
            <a:r>
              <a:rPr lang="ru-RU" sz="3500" dirty="0"/>
              <a:t>Дети прикладывают шаблон будущей куколки и обводят простым карандашом на белом картоне, а затем вырезают по контуру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4-05-01 at 22.23.22 (1)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8064896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Раскрашивают платье-халат согласно образцу</a:t>
            </a:r>
          </a:p>
        </p:txBody>
      </p:sp>
      <p:pic>
        <p:nvPicPr>
          <p:cNvPr id="4" name="Рисунок 3" descr="Нанайский костюм рисунок - 75 фото"/>
          <p:cNvPicPr/>
          <p:nvPr/>
        </p:nvPicPr>
        <p:blipFill>
          <a:blip r:embed="rId2" cstate="print"/>
          <a:srcRect l="3816" r="2967" b="8382"/>
          <a:stretch>
            <a:fillRect/>
          </a:stretch>
        </p:blipFill>
        <p:spPr bwMode="auto">
          <a:xfrm>
            <a:off x="1979712" y="1556792"/>
            <a:ext cx="5905040" cy="482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hatsApp Image 2024-05-01 at 22.23.21 (2)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7704856" cy="6118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/>
              <a:t>Делают волосы</a:t>
            </a:r>
          </a:p>
        </p:txBody>
      </p:sp>
      <p:pic>
        <p:nvPicPr>
          <p:cNvPr id="3" name="Рисунок 2" descr="WhatsApp Image 2024-05-01 at 22.23.21 (1)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5775" y="1268760"/>
            <a:ext cx="4241705" cy="5133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WhatsApp Image 2024-05-01 at 22.23.20 (2).jpe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0870" r="12784" b="26208"/>
          <a:stretch>
            <a:fillRect/>
          </a:stretch>
        </p:blipFill>
        <p:spPr>
          <a:xfrm>
            <a:off x="360906" y="1429277"/>
            <a:ext cx="4320480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Содержимое 6" descr="WhatsApp Image 2024-05-01 at 22.23.20 (1).jpeg"/>
          <p:cNvPicPr>
            <a:picLocks noGrp="1"/>
          </p:cNvPicPr>
          <p:nvPr>
            <p:ph sz="half" idx="2"/>
          </p:nvPr>
        </p:nvPicPr>
        <p:blipFill>
          <a:blip r:embed="rId3" cstate="print">
            <a:lum bright="-10000"/>
          </a:blip>
          <a:srcRect l="16454" r="26429" b="20201"/>
          <a:stretch>
            <a:fillRect/>
          </a:stretch>
        </p:blipFill>
        <p:spPr>
          <a:xfrm>
            <a:off x="5307501" y="1285261"/>
            <a:ext cx="3384376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Куколка готова!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WhatsApp Image 2024-05-01 at 22.23.20.jpeg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-10000"/>
          </a:blip>
          <a:srcRect l="7482" r="21914" b="23535"/>
          <a:stretch>
            <a:fillRect/>
          </a:stretch>
        </p:blipFill>
        <p:spPr>
          <a:xfrm>
            <a:off x="179512" y="692696"/>
            <a:ext cx="4248472" cy="5966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WhatsApp Image 2024-05-01 at 22.23.18.jpeg"/>
          <p:cNvPicPr>
            <a:picLocks noGrp="1"/>
          </p:cNvPicPr>
          <p:nvPr>
            <p:ph sz="half" idx="2"/>
          </p:nvPr>
        </p:nvPicPr>
        <p:blipFill>
          <a:blip r:embed="rId3" cstate="print">
            <a:lum bright="-10000"/>
          </a:blip>
          <a:srcRect l="13613" r="17690" b="23401"/>
          <a:stretch>
            <a:fillRect/>
          </a:stretch>
        </p:blipFill>
        <p:spPr>
          <a:xfrm>
            <a:off x="4860032" y="836712"/>
            <a:ext cx="4052408" cy="5822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Подведение итогов занятия, рефлексия.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1396" y="1916832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- Кто такой В. К. Арсеньев? (путешественник, исследователь, писатель, этнограф).</a:t>
            </a:r>
          </a:p>
          <a:p>
            <a:r>
              <a:rPr lang="ru-RU" sz="2400" dirty="0"/>
              <a:t>- Какие книги написал Арсеньев?</a:t>
            </a:r>
          </a:p>
          <a:p>
            <a:r>
              <a:rPr lang="ru-RU" sz="2400" dirty="0"/>
              <a:t>- Как звали его нанайского друга? (</a:t>
            </a:r>
            <a:r>
              <a:rPr lang="ru-RU" sz="2400" dirty="0" err="1"/>
              <a:t>Дерсу</a:t>
            </a:r>
            <a:r>
              <a:rPr lang="ru-RU" sz="2400" dirty="0"/>
              <a:t> </a:t>
            </a:r>
            <a:r>
              <a:rPr lang="ru-RU" sz="2400" dirty="0" err="1"/>
              <a:t>Узала</a:t>
            </a:r>
            <a:r>
              <a:rPr lang="ru-RU" sz="2400" dirty="0"/>
              <a:t>)</a:t>
            </a:r>
          </a:p>
          <a:p>
            <a:r>
              <a:rPr lang="ru-RU" sz="2400" dirty="0"/>
              <a:t>- Какое новое слово мы сегодня узнали? </a:t>
            </a:r>
            <a:r>
              <a:rPr lang="ru-RU" sz="2400" b="1" dirty="0"/>
              <a:t>(этнограф)</a:t>
            </a:r>
            <a:endParaRPr lang="ru-RU" sz="2400" dirty="0"/>
          </a:p>
          <a:p>
            <a:r>
              <a:rPr lang="ru-RU" sz="2400" dirty="0"/>
              <a:t>- Как в давние времена называли нанайцев</a:t>
            </a:r>
            <a:r>
              <a:rPr lang="ru-RU" sz="2400" b="1" dirty="0"/>
              <a:t>? (гольды)</a:t>
            </a:r>
            <a:endParaRPr lang="ru-RU" sz="2400" dirty="0"/>
          </a:p>
          <a:p>
            <a:r>
              <a:rPr lang="ru-RU" sz="2400" dirty="0"/>
              <a:t> - Хотели бы вы прочитать отрывки из книг В.К. Арсеньева?</a:t>
            </a:r>
          </a:p>
          <a:p>
            <a:endParaRPr lang="ru-RU" sz="2400" dirty="0"/>
          </a:p>
          <a:p>
            <a:r>
              <a:rPr lang="ru-RU" sz="2400" b="1" dirty="0"/>
              <a:t>- На следующих занятиях мы продолжим знакомиться с коренными народами Дальнего Востока.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занятия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Формировать у детей представления об одном из  коренных малочисленных народов Дальнего Востока – нанайцах через декоративно – прикладное искусство.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/>
              <a:t>Задачи занятия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b="1" i="1" dirty="0"/>
              <a:t>Образовательные</a:t>
            </a:r>
            <a:endParaRPr lang="ru-RU" sz="4200" b="1" dirty="0"/>
          </a:p>
          <a:p>
            <a:pPr lvl="0"/>
            <a:r>
              <a:rPr lang="ru-RU" sz="4200" dirty="0"/>
              <a:t>познакомить детей с  исследователем Дальнего Востока В.К. Арсеньевым;</a:t>
            </a:r>
          </a:p>
          <a:p>
            <a:pPr lvl="0"/>
            <a:r>
              <a:rPr lang="ru-RU" sz="4200" i="1" dirty="0"/>
              <a:t> </a:t>
            </a:r>
            <a:r>
              <a:rPr lang="ru-RU" sz="4200" dirty="0"/>
              <a:t>расширять представление детей о  жизни, быте и культуре нанайского народа;</a:t>
            </a:r>
          </a:p>
          <a:p>
            <a:pPr lvl="0"/>
            <a:r>
              <a:rPr lang="ru-RU" sz="4200" dirty="0"/>
              <a:t>познакомить с  национальным орнаментом, используемым для украшения одежды, обуви и предметов быта;</a:t>
            </a:r>
          </a:p>
          <a:p>
            <a:pPr lvl="0"/>
            <a:r>
              <a:rPr lang="ru-RU" sz="4200" dirty="0"/>
              <a:t>научить детей выполнять куколку в национальном костюме  нанайцев.</a:t>
            </a:r>
          </a:p>
          <a:p>
            <a:pPr>
              <a:buNone/>
            </a:pPr>
            <a:r>
              <a:rPr lang="ru-RU" sz="4200" b="1" i="1" dirty="0"/>
              <a:t>Развивающие</a:t>
            </a:r>
            <a:endParaRPr lang="ru-RU" sz="4200" dirty="0"/>
          </a:p>
          <a:p>
            <a:pPr lvl="0"/>
            <a:r>
              <a:rPr lang="ru-RU" sz="4200" dirty="0"/>
              <a:t>развивать желание изучать культуру и быт малочисленных народов Дальнего Востока;</a:t>
            </a:r>
          </a:p>
          <a:p>
            <a:pPr lvl="0"/>
            <a:r>
              <a:rPr lang="ru-RU" sz="4200" dirty="0"/>
              <a:t>развивать воображение и творческие способности обучающихся.</a:t>
            </a:r>
          </a:p>
          <a:p>
            <a:pPr>
              <a:buNone/>
            </a:pPr>
            <a:r>
              <a:rPr lang="ru-RU" sz="4200" b="1" i="1" dirty="0"/>
              <a:t>Воспитательные</a:t>
            </a:r>
            <a:endParaRPr lang="ru-RU" sz="4200" b="1" dirty="0"/>
          </a:p>
          <a:p>
            <a:pPr lvl="0"/>
            <a:r>
              <a:rPr lang="ru-RU" sz="4200" i="1" dirty="0"/>
              <a:t> </a:t>
            </a:r>
            <a:r>
              <a:rPr lang="ru-RU" sz="4200" dirty="0"/>
              <a:t>воспитывать чувство гордости за свою  малую родину;</a:t>
            </a:r>
          </a:p>
          <a:p>
            <a:pPr lvl="0"/>
            <a:r>
              <a:rPr lang="ru-RU" sz="4200" dirty="0"/>
              <a:t>формировать уважение к представителям коренных малочисленных народов Дальнего Востока;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91666"/>
          </a:xfrm>
        </p:spPr>
        <p:txBody>
          <a:bodyPr/>
          <a:lstStyle/>
          <a:p>
            <a:r>
              <a:rPr lang="ru-RU" dirty="0"/>
              <a:t>Владимир </a:t>
            </a:r>
            <a:r>
              <a:rPr lang="ru-RU" dirty="0" err="1"/>
              <a:t>Клавдиевич</a:t>
            </a:r>
            <a:r>
              <a:rPr lang="ru-RU" dirty="0"/>
              <a:t> Арсеньев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/>
          <a:lstStyle/>
          <a:p>
            <a:r>
              <a:rPr lang="ru-RU" b="1" dirty="0"/>
              <a:t>Путешественник, исследователь, писатель, этнограф.</a:t>
            </a:r>
          </a:p>
          <a:p>
            <a:endParaRPr lang="ru-RU" dirty="0"/>
          </a:p>
        </p:txBody>
      </p:sp>
      <p:pic>
        <p:nvPicPr>
          <p:cNvPr id="1026" name="Picture 2" descr="C:\Users\ДНС\Desktop\Проект В.К. Арсеньев\Помощь к проекту\Иллюстрации к книге По Уссурийскому краю\c0e91e54-f70a-54bc-8078-6db5978f48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64096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77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/>
              <a:t>Этнограф – это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700808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учёный, специалист , который занимается </a:t>
            </a:r>
            <a:r>
              <a:rPr lang="ru-RU" sz="3200" b="1" dirty="0"/>
              <a:t>ЭТНОГРАФИЕЙ</a:t>
            </a:r>
            <a:r>
              <a:rPr lang="ru-RU" sz="3200" dirty="0"/>
              <a:t>, наукой о культуре и обществе народов и этнических групп. Главная задача этнографа состоит в изучении и описании культурных особенностей, обычаев, традиций, языков, религии  и других аспектов жизни различных групп людей.</a:t>
            </a:r>
          </a:p>
        </p:txBody>
      </p:sp>
    </p:spTree>
    <p:extLst>
      <p:ext uri="{BB962C8B-B14F-4D97-AF65-F5344CB8AC3E}">
        <p14:creationId xmlns:p14="http://schemas.microsoft.com/office/powerpoint/2010/main" val="261480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НС\Desktop\Проект В.К. Арсеньев\Помощь к проекту\Иллюстрации к книге По Уссурийскому краю\96723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4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72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НС\Desktop\Проект В.К. Арсеньев\Помощь к проекту\Иллюстрации к книге По Уссурийскому краю\53394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99288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82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4866" t="24235" r="20033" b="167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анайские костюмы мужской и женский | Сценические наряды, Костюм, Костюм  кук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5"/>
            <a:ext cx="3779912" cy="6047039"/>
          </a:xfrm>
          <a:prstGeom prst="rect">
            <a:avLst/>
          </a:prstGeom>
          <a:noFill/>
        </p:spPr>
      </p:pic>
      <p:pic>
        <p:nvPicPr>
          <p:cNvPr id="3" name="Picture 2" descr="Фото национальных костюмов Нанайцев (70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42090"/>
            <a:ext cx="4283968" cy="6115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6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106</TotalTime>
  <Words>324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Тема6</vt:lpstr>
      <vt:lpstr>Методическая разработка занятия по теме  «Жители Амурской страны: нанайцы»</vt:lpstr>
      <vt:lpstr>Цель занятия</vt:lpstr>
      <vt:lpstr>Задачи занятия</vt:lpstr>
      <vt:lpstr>Владимир Клавдиевич Арсеньев</vt:lpstr>
      <vt:lpstr>Этнограф – это </vt:lpstr>
      <vt:lpstr>Презентация PowerPoint</vt:lpstr>
      <vt:lpstr>Презентация PowerPoint</vt:lpstr>
      <vt:lpstr>Презентация PowerPoint</vt:lpstr>
      <vt:lpstr>Презентация PowerPoint</vt:lpstr>
      <vt:lpstr>Дети прикладывают шаблон будущей куколки и обводят простым карандашом на белом картоне, а затем вырезают по контуру</vt:lpstr>
      <vt:lpstr>Презентация PowerPoint</vt:lpstr>
      <vt:lpstr>Раскрашивают платье-халат согласно образцу</vt:lpstr>
      <vt:lpstr>Презентация PowerPoint</vt:lpstr>
      <vt:lpstr>Делают волосы</vt:lpstr>
      <vt:lpstr>Куколка готова!  </vt:lpstr>
      <vt:lpstr>Презентация PowerPoint</vt:lpstr>
      <vt:lpstr>Подведение итогов занятия, рефлексия.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</dc:title>
  <dc:creator>Настёна ...</dc:creator>
  <cp:lastModifiedBy>ZAVUCH</cp:lastModifiedBy>
  <cp:revision>15</cp:revision>
  <dcterms:created xsi:type="dcterms:W3CDTF">2024-05-02T05:52:44Z</dcterms:created>
  <dcterms:modified xsi:type="dcterms:W3CDTF">2024-12-03T04:51:26Z</dcterms:modified>
</cp:coreProperties>
</file>